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8"/>
  </p:notesMasterIdLst>
  <p:sldIdLst>
    <p:sldId id="258" r:id="rId2"/>
    <p:sldId id="257" r:id="rId3"/>
    <p:sldId id="259" r:id="rId4"/>
    <p:sldId id="260" r:id="rId5"/>
    <p:sldId id="263" r:id="rId6"/>
    <p:sldId id="261" r:id="rId7"/>
    <p:sldId id="262" r:id="rId8"/>
    <p:sldId id="264" r:id="rId9"/>
    <p:sldId id="265" r:id="rId10"/>
    <p:sldId id="325" r:id="rId11"/>
    <p:sldId id="326" r:id="rId12"/>
    <p:sldId id="313" r:id="rId13"/>
    <p:sldId id="314" r:id="rId14"/>
    <p:sldId id="315" r:id="rId15"/>
    <p:sldId id="316" r:id="rId16"/>
    <p:sldId id="317" r:id="rId17"/>
    <p:sldId id="318" r:id="rId18"/>
    <p:sldId id="319" r:id="rId19"/>
    <p:sldId id="320" r:id="rId20"/>
    <p:sldId id="321" r:id="rId21"/>
    <p:sldId id="322" r:id="rId22"/>
    <p:sldId id="323" r:id="rId23"/>
    <p:sldId id="324" r:id="rId24"/>
    <p:sldId id="276" r:id="rId25"/>
    <p:sldId id="277" r:id="rId26"/>
    <p:sldId id="278" r:id="rId27"/>
    <p:sldId id="280" r:id="rId28"/>
    <p:sldId id="281" r:id="rId29"/>
    <p:sldId id="285" r:id="rId30"/>
    <p:sldId id="282" r:id="rId31"/>
    <p:sldId id="283" r:id="rId32"/>
    <p:sldId id="284" r:id="rId33"/>
    <p:sldId id="327" r:id="rId34"/>
    <p:sldId id="328"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1" r:id="rId49"/>
    <p:sldId id="300" r:id="rId50"/>
    <p:sldId id="302" r:id="rId51"/>
    <p:sldId id="311" r:id="rId52"/>
    <p:sldId id="312" r:id="rId53"/>
    <p:sldId id="305" r:id="rId54"/>
    <p:sldId id="306" r:id="rId55"/>
    <p:sldId id="307" r:id="rId56"/>
    <p:sldId id="308" r:id="rId57"/>
  </p:sldIdLst>
  <p:sldSz cx="9144000" cy="6858000" type="screen4x3"/>
  <p:notesSz cx="7102475" cy="93884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59" d="100"/>
          <a:sy n="59" d="100"/>
        </p:scale>
        <p:origin x="-1003"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7739" cy="469424"/>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eaLnBrk="0" hangingPunct="0">
              <a:defRPr sz="1200">
                <a:latin typeface="Times" pitchFamily="1" charset="0"/>
              </a:defRPr>
            </a:lvl1pPr>
          </a:lstStyle>
          <a:p>
            <a:pPr>
              <a:defRPr/>
            </a:pPr>
            <a:endParaRPr lang="en-US"/>
          </a:p>
        </p:txBody>
      </p:sp>
      <p:sp>
        <p:nvSpPr>
          <p:cNvPr id="5123" name="Rectangle 3"/>
          <p:cNvSpPr>
            <a:spLocks noGrp="1" noChangeArrowheads="1"/>
          </p:cNvSpPr>
          <p:nvPr>
            <p:ph type="dt" idx="1"/>
          </p:nvPr>
        </p:nvSpPr>
        <p:spPr bwMode="auto">
          <a:xfrm>
            <a:off x="4024736" y="0"/>
            <a:ext cx="3077739" cy="469424"/>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lgn="r" eaLnBrk="0" hangingPunct="0">
              <a:defRPr sz="1200">
                <a:latin typeface="Times" pitchFamily="1"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46997" y="4459526"/>
            <a:ext cx="5208482" cy="4224814"/>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919051"/>
            <a:ext cx="3077739" cy="469424"/>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eaLnBrk="0" hangingPunct="0">
              <a:defRPr sz="1200">
                <a:latin typeface="Times" pitchFamily="1" charset="0"/>
              </a:defRPr>
            </a:lvl1pPr>
          </a:lstStyle>
          <a:p>
            <a:pPr>
              <a:defRPr/>
            </a:pPr>
            <a:endParaRPr lang="en-US"/>
          </a:p>
        </p:txBody>
      </p:sp>
      <p:sp>
        <p:nvSpPr>
          <p:cNvPr id="5127" name="Rectangle 7"/>
          <p:cNvSpPr>
            <a:spLocks noGrp="1" noChangeArrowheads="1"/>
          </p:cNvSpPr>
          <p:nvPr>
            <p:ph type="sldNum" sz="quarter" idx="5"/>
          </p:nvPr>
        </p:nvSpPr>
        <p:spPr bwMode="auto">
          <a:xfrm>
            <a:off x="4024736" y="8919051"/>
            <a:ext cx="3077739" cy="469424"/>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lgn="r" eaLnBrk="0" hangingPunct="0">
              <a:defRPr sz="1200">
                <a:latin typeface="Times" pitchFamily="1" charset="0"/>
              </a:defRPr>
            </a:lvl1pPr>
          </a:lstStyle>
          <a:p>
            <a:pPr>
              <a:defRPr/>
            </a:pPr>
            <a:fld id="{5F2A1706-745F-48E1-A230-763B39DE6C6F}" type="slidenum">
              <a:rPr lang="en-US"/>
              <a:pPr>
                <a:defRPr/>
              </a:pPr>
              <a:t>‹#›</a:t>
            </a:fld>
            <a:endParaRPr lang="en-US"/>
          </a:p>
        </p:txBody>
      </p:sp>
    </p:spTree>
    <p:extLst>
      <p:ext uri="{BB962C8B-B14F-4D97-AF65-F5344CB8AC3E}">
        <p14:creationId xmlns:p14="http://schemas.microsoft.com/office/powerpoint/2010/main" val="2247543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D34AE159-D44B-4654-909F-0AFCA45D68C9}" type="slidenum">
              <a:rPr lang="en-US" sz="1200">
                <a:latin typeface="Times" pitchFamily="1" charset="0"/>
              </a:rPr>
              <a:pPr/>
              <a:t>1</a:t>
            </a:fld>
            <a:endParaRPr lang="en-US" sz="1200">
              <a:latin typeface="Times" pitchFamily="1"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514" indent="-294428" eaLnBrk="0" hangingPunct="0">
              <a:defRPr sz="2500">
                <a:solidFill>
                  <a:schemeClr val="tx1"/>
                </a:solidFill>
                <a:latin typeface="Times New Roman" pitchFamily="18" charset="0"/>
              </a:defRPr>
            </a:lvl2pPr>
            <a:lvl3pPr marL="1177714" indent="-235543" eaLnBrk="0" hangingPunct="0">
              <a:defRPr sz="2500">
                <a:solidFill>
                  <a:schemeClr val="tx1"/>
                </a:solidFill>
                <a:latin typeface="Times New Roman" pitchFamily="18" charset="0"/>
              </a:defRPr>
            </a:lvl3pPr>
            <a:lvl4pPr marL="1648799" indent="-235543" eaLnBrk="0" hangingPunct="0">
              <a:defRPr sz="2500">
                <a:solidFill>
                  <a:schemeClr val="tx1"/>
                </a:solidFill>
                <a:latin typeface="Times New Roman" pitchFamily="18" charset="0"/>
              </a:defRPr>
            </a:lvl4pPr>
            <a:lvl5pPr marL="2119885" indent="-235543" eaLnBrk="0" hangingPunct="0">
              <a:defRPr sz="2500">
                <a:solidFill>
                  <a:schemeClr val="tx1"/>
                </a:solidFill>
                <a:latin typeface="Times New Roman" pitchFamily="18" charset="0"/>
              </a:defRPr>
            </a:lvl5pPr>
            <a:lvl6pPr marL="2590969" indent="-235543" eaLnBrk="0" fontAlgn="base" hangingPunct="0">
              <a:spcBef>
                <a:spcPct val="0"/>
              </a:spcBef>
              <a:spcAft>
                <a:spcPct val="0"/>
              </a:spcAft>
              <a:defRPr sz="2500">
                <a:solidFill>
                  <a:schemeClr val="tx1"/>
                </a:solidFill>
                <a:latin typeface="Times New Roman" pitchFamily="18" charset="0"/>
              </a:defRPr>
            </a:lvl6pPr>
            <a:lvl7pPr marL="3062056" indent="-235543" eaLnBrk="0" fontAlgn="base" hangingPunct="0">
              <a:spcBef>
                <a:spcPct val="0"/>
              </a:spcBef>
              <a:spcAft>
                <a:spcPct val="0"/>
              </a:spcAft>
              <a:defRPr sz="2500">
                <a:solidFill>
                  <a:schemeClr val="tx1"/>
                </a:solidFill>
                <a:latin typeface="Times New Roman" pitchFamily="18" charset="0"/>
              </a:defRPr>
            </a:lvl7pPr>
            <a:lvl8pPr marL="3533142" indent="-235543" eaLnBrk="0" fontAlgn="base" hangingPunct="0">
              <a:spcBef>
                <a:spcPct val="0"/>
              </a:spcBef>
              <a:spcAft>
                <a:spcPct val="0"/>
              </a:spcAft>
              <a:defRPr sz="2500">
                <a:solidFill>
                  <a:schemeClr val="tx1"/>
                </a:solidFill>
                <a:latin typeface="Times New Roman" pitchFamily="18" charset="0"/>
              </a:defRPr>
            </a:lvl8pPr>
            <a:lvl9pPr marL="4004227" indent="-235543" eaLnBrk="0" fontAlgn="base" hangingPunct="0">
              <a:spcBef>
                <a:spcPct val="0"/>
              </a:spcBef>
              <a:spcAft>
                <a:spcPct val="0"/>
              </a:spcAft>
              <a:defRPr sz="2500">
                <a:solidFill>
                  <a:schemeClr val="tx1"/>
                </a:solidFill>
                <a:latin typeface="Times New Roman" pitchFamily="18" charset="0"/>
              </a:defRPr>
            </a:lvl9pPr>
          </a:lstStyle>
          <a:p>
            <a:fld id="{D34AE159-D44B-4654-909F-0AFCA45D68C9}" type="slidenum">
              <a:rPr lang="en-US" sz="1200">
                <a:latin typeface="Times" pitchFamily="1" charset="0"/>
              </a:rPr>
              <a:pPr/>
              <a:t>10</a:t>
            </a:fld>
            <a:endParaRPr lang="en-US" sz="1200" dirty="0">
              <a:latin typeface="Times" pitchFamily="1"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514" indent="-294428" eaLnBrk="0" hangingPunct="0">
              <a:defRPr sz="2500">
                <a:solidFill>
                  <a:schemeClr val="tx1"/>
                </a:solidFill>
                <a:latin typeface="Times New Roman" pitchFamily="18" charset="0"/>
              </a:defRPr>
            </a:lvl2pPr>
            <a:lvl3pPr marL="1177714" indent="-235543" eaLnBrk="0" hangingPunct="0">
              <a:defRPr sz="2500">
                <a:solidFill>
                  <a:schemeClr val="tx1"/>
                </a:solidFill>
                <a:latin typeface="Times New Roman" pitchFamily="18" charset="0"/>
              </a:defRPr>
            </a:lvl3pPr>
            <a:lvl4pPr marL="1648799" indent="-235543" eaLnBrk="0" hangingPunct="0">
              <a:defRPr sz="2500">
                <a:solidFill>
                  <a:schemeClr val="tx1"/>
                </a:solidFill>
                <a:latin typeface="Times New Roman" pitchFamily="18" charset="0"/>
              </a:defRPr>
            </a:lvl4pPr>
            <a:lvl5pPr marL="2119885" indent="-235543" eaLnBrk="0" hangingPunct="0">
              <a:defRPr sz="2500">
                <a:solidFill>
                  <a:schemeClr val="tx1"/>
                </a:solidFill>
                <a:latin typeface="Times New Roman" pitchFamily="18" charset="0"/>
              </a:defRPr>
            </a:lvl5pPr>
            <a:lvl6pPr marL="2590969" indent="-235543" eaLnBrk="0" fontAlgn="base" hangingPunct="0">
              <a:spcBef>
                <a:spcPct val="0"/>
              </a:spcBef>
              <a:spcAft>
                <a:spcPct val="0"/>
              </a:spcAft>
              <a:defRPr sz="2500">
                <a:solidFill>
                  <a:schemeClr val="tx1"/>
                </a:solidFill>
                <a:latin typeface="Times New Roman" pitchFamily="18" charset="0"/>
              </a:defRPr>
            </a:lvl6pPr>
            <a:lvl7pPr marL="3062056" indent="-235543" eaLnBrk="0" fontAlgn="base" hangingPunct="0">
              <a:spcBef>
                <a:spcPct val="0"/>
              </a:spcBef>
              <a:spcAft>
                <a:spcPct val="0"/>
              </a:spcAft>
              <a:defRPr sz="2500">
                <a:solidFill>
                  <a:schemeClr val="tx1"/>
                </a:solidFill>
                <a:latin typeface="Times New Roman" pitchFamily="18" charset="0"/>
              </a:defRPr>
            </a:lvl7pPr>
            <a:lvl8pPr marL="3533142" indent="-235543" eaLnBrk="0" fontAlgn="base" hangingPunct="0">
              <a:spcBef>
                <a:spcPct val="0"/>
              </a:spcBef>
              <a:spcAft>
                <a:spcPct val="0"/>
              </a:spcAft>
              <a:defRPr sz="2500">
                <a:solidFill>
                  <a:schemeClr val="tx1"/>
                </a:solidFill>
                <a:latin typeface="Times New Roman" pitchFamily="18" charset="0"/>
              </a:defRPr>
            </a:lvl8pPr>
            <a:lvl9pPr marL="4004227" indent="-235543" eaLnBrk="0" fontAlgn="base" hangingPunct="0">
              <a:spcBef>
                <a:spcPct val="0"/>
              </a:spcBef>
              <a:spcAft>
                <a:spcPct val="0"/>
              </a:spcAft>
              <a:defRPr sz="2500">
                <a:solidFill>
                  <a:schemeClr val="tx1"/>
                </a:solidFill>
                <a:latin typeface="Times New Roman" pitchFamily="18" charset="0"/>
              </a:defRPr>
            </a:lvl9pPr>
          </a:lstStyle>
          <a:p>
            <a:fld id="{D34AE159-D44B-4654-909F-0AFCA45D68C9}" type="slidenum">
              <a:rPr lang="en-US" sz="1200">
                <a:latin typeface="Times" pitchFamily="1" charset="0"/>
              </a:rPr>
              <a:pPr/>
              <a:t>11</a:t>
            </a:fld>
            <a:endParaRPr lang="en-US" sz="1200" dirty="0">
              <a:latin typeface="Times" pitchFamily="1"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25FF4709-74EA-4CAD-8497-B98193727A4A}" type="slidenum">
              <a:rPr lang="en-US" sz="1200">
                <a:latin typeface="Times" pitchFamily="1" charset="0"/>
              </a:rPr>
              <a:pPr/>
              <a:t>24</a:t>
            </a:fld>
            <a:endParaRPr lang="en-US" sz="1200">
              <a:latin typeface="Times" pitchFamily="1"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D3C1C91B-F863-4525-8D0C-CAB1D13DBC2A}" type="slidenum">
              <a:rPr lang="en-US" sz="1200">
                <a:latin typeface="Times" pitchFamily="1" charset="0"/>
              </a:rPr>
              <a:pPr/>
              <a:t>25</a:t>
            </a:fld>
            <a:endParaRPr lang="en-US" sz="1200">
              <a:latin typeface="Times" pitchFamily="1"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A8CD5848-E72A-48AC-8B8B-87B4A65195D1}" type="slidenum">
              <a:rPr lang="en-US" sz="1200">
                <a:latin typeface="Times" pitchFamily="1" charset="0"/>
              </a:rPr>
              <a:pPr/>
              <a:t>26</a:t>
            </a:fld>
            <a:endParaRPr lang="en-US" sz="1200">
              <a:latin typeface="Times" pitchFamily="1"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ACC30F62-FF69-4E2D-8BB5-3DF035482346}" type="slidenum">
              <a:rPr lang="en-US" sz="1200">
                <a:latin typeface="Times" pitchFamily="1" charset="0"/>
              </a:rPr>
              <a:pPr/>
              <a:t>27</a:t>
            </a:fld>
            <a:endParaRPr lang="en-US" sz="1200">
              <a:latin typeface="Times" pitchFamily="1"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6CD0A9EE-06B5-4CC7-A4DD-DCFD4E0C9790}" type="slidenum">
              <a:rPr lang="en-US" sz="1200">
                <a:latin typeface="Times" pitchFamily="1" charset="0"/>
              </a:rPr>
              <a:pPr/>
              <a:t>28</a:t>
            </a:fld>
            <a:endParaRPr lang="en-US" sz="1200">
              <a:latin typeface="Times" pitchFamily="1"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D8F0F960-C9AB-4179-922C-78DEDC04FCBD}" type="slidenum">
              <a:rPr lang="en-US" sz="1200">
                <a:latin typeface="Times" pitchFamily="1" charset="0"/>
              </a:rPr>
              <a:pPr/>
              <a:t>29</a:t>
            </a:fld>
            <a:endParaRPr lang="en-US" sz="1200">
              <a:latin typeface="Times" pitchFamily="1"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A1DCA729-7787-40A9-BD3B-998C89096D95}" type="slidenum">
              <a:rPr lang="en-US" sz="1200">
                <a:latin typeface="Times" pitchFamily="1" charset="0"/>
              </a:rPr>
              <a:pPr/>
              <a:t>30</a:t>
            </a:fld>
            <a:endParaRPr lang="en-US" sz="1200">
              <a:latin typeface="Times" pitchFamily="1"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1FBCF860-34E4-443D-888B-84117ABBDD6D}" type="slidenum">
              <a:rPr lang="en-US" sz="1200">
                <a:latin typeface="Times" pitchFamily="1" charset="0"/>
              </a:rPr>
              <a:pPr/>
              <a:t>31</a:t>
            </a:fld>
            <a:endParaRPr lang="en-US" sz="1200">
              <a:latin typeface="Times" pitchFamily="1"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9D4E482A-1079-4EC4-BBF0-A3AA55671223}" type="slidenum">
              <a:rPr lang="en-US" sz="1200">
                <a:latin typeface="Times" pitchFamily="1" charset="0"/>
              </a:rPr>
              <a:pPr/>
              <a:t>2</a:t>
            </a:fld>
            <a:endParaRPr lang="en-US" sz="1200">
              <a:latin typeface="Times" pitchFamily="1"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061D2B4-0835-4523-9C19-729705CB395A}" type="slidenum">
              <a:rPr lang="en-US" sz="1200">
                <a:latin typeface="Times" pitchFamily="1" charset="0"/>
              </a:rPr>
              <a:pPr/>
              <a:t>32</a:t>
            </a:fld>
            <a:endParaRPr lang="en-US" sz="1200">
              <a:latin typeface="Times" pitchFamily="1"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061D2B4-0835-4523-9C19-729705CB395A}" type="slidenum">
              <a:rPr lang="en-US" sz="1200">
                <a:latin typeface="Times" pitchFamily="1" charset="0"/>
              </a:rPr>
              <a:pPr/>
              <a:t>33</a:t>
            </a:fld>
            <a:endParaRPr lang="en-US" sz="1200">
              <a:latin typeface="Times" pitchFamily="1"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061D2B4-0835-4523-9C19-729705CB395A}" type="slidenum">
              <a:rPr lang="en-US" sz="1200">
                <a:latin typeface="Times" pitchFamily="1" charset="0"/>
              </a:rPr>
              <a:pPr/>
              <a:t>34</a:t>
            </a:fld>
            <a:endParaRPr lang="en-US" sz="1200">
              <a:latin typeface="Times" pitchFamily="1"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0F191B1-A911-48E6-8CAE-8EEF083999E6}" type="slidenum">
              <a:rPr lang="en-US" sz="1200">
                <a:latin typeface="Times" pitchFamily="1" charset="0"/>
              </a:rPr>
              <a:pPr/>
              <a:t>35</a:t>
            </a:fld>
            <a:endParaRPr lang="en-US" sz="1200">
              <a:latin typeface="Times" pitchFamily="1"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9ED27B34-893C-4FED-A686-DAD324CF68E9}" type="slidenum">
              <a:rPr lang="en-US" sz="1200">
                <a:latin typeface="Times" pitchFamily="1" charset="0"/>
              </a:rPr>
              <a:pPr/>
              <a:t>36</a:t>
            </a:fld>
            <a:endParaRPr lang="en-US" sz="1200">
              <a:latin typeface="Times" pitchFamily="1"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79D6E02-E400-4EE4-B989-27C9BF145875}" type="slidenum">
              <a:rPr lang="en-US" sz="1200">
                <a:latin typeface="Times" pitchFamily="1" charset="0"/>
              </a:rPr>
              <a:pPr/>
              <a:t>37</a:t>
            </a:fld>
            <a:endParaRPr lang="en-US" sz="1200">
              <a:latin typeface="Times" pitchFamily="1"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1989AFA3-CC4D-4954-87FC-6838A6063A39}" type="slidenum">
              <a:rPr lang="en-US" sz="1200">
                <a:latin typeface="Times" pitchFamily="1" charset="0"/>
              </a:rPr>
              <a:pPr/>
              <a:t>38</a:t>
            </a:fld>
            <a:endParaRPr lang="en-US" sz="1200">
              <a:latin typeface="Times" pitchFamily="1"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621AE292-3EC6-461C-BD3E-DE63714CF9BC}" type="slidenum">
              <a:rPr lang="en-US" sz="1200">
                <a:latin typeface="Times" pitchFamily="1" charset="0"/>
              </a:rPr>
              <a:pPr/>
              <a:t>39</a:t>
            </a:fld>
            <a:endParaRPr lang="en-US" sz="1200">
              <a:latin typeface="Times" pitchFamily="1"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FEB29DA4-9315-48F4-9A76-7FF93FF53C0C}" type="slidenum">
              <a:rPr lang="en-US" sz="1200">
                <a:latin typeface="Times" pitchFamily="1" charset="0"/>
              </a:rPr>
              <a:pPr/>
              <a:t>40</a:t>
            </a:fld>
            <a:endParaRPr lang="en-US" sz="1200">
              <a:latin typeface="Times" pitchFamily="1"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52E7309E-5983-4116-BFB7-91BCB7B383BA}" type="slidenum">
              <a:rPr lang="en-US" sz="1200">
                <a:latin typeface="Times" pitchFamily="1" charset="0"/>
              </a:rPr>
              <a:pPr/>
              <a:t>41</a:t>
            </a:fld>
            <a:endParaRPr lang="en-US" sz="1200">
              <a:latin typeface="Times" pitchFamily="1"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A52464A8-0E7A-4FEC-84AA-383C264AE80D}" type="slidenum">
              <a:rPr lang="en-US" sz="1200">
                <a:latin typeface="Times" pitchFamily="1" charset="0"/>
              </a:rPr>
              <a:pPr/>
              <a:t>3</a:t>
            </a:fld>
            <a:endParaRPr lang="en-US" sz="1200">
              <a:latin typeface="Times" pitchFamily="1"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875636F8-7667-406E-BF25-0E209F08A1B1}" type="slidenum">
              <a:rPr lang="en-US" sz="1200">
                <a:latin typeface="Times" pitchFamily="1" charset="0"/>
              </a:rPr>
              <a:pPr/>
              <a:t>42</a:t>
            </a:fld>
            <a:endParaRPr lang="en-US" sz="1200">
              <a:latin typeface="Times" pitchFamily="1"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5F650F8B-0F0D-4E9D-95F4-8659919EF79C}" type="slidenum">
              <a:rPr lang="en-US" sz="1200">
                <a:latin typeface="Times" pitchFamily="1" charset="0"/>
              </a:rPr>
              <a:pPr/>
              <a:t>43</a:t>
            </a:fld>
            <a:endParaRPr lang="en-US" sz="1200">
              <a:latin typeface="Times" pitchFamily="1"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E0D6508C-F80E-4905-8B36-93EF503671A4}" type="slidenum">
              <a:rPr lang="en-US" sz="1200">
                <a:latin typeface="Times" pitchFamily="1" charset="0"/>
              </a:rPr>
              <a:pPr/>
              <a:t>44</a:t>
            </a:fld>
            <a:endParaRPr lang="en-US" sz="1200">
              <a:latin typeface="Times" pitchFamily="1"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6AE8FC8C-87C7-4C6B-9DDE-BB6AA432AAFA}" type="slidenum">
              <a:rPr lang="en-US" sz="1200">
                <a:latin typeface="Times" pitchFamily="1" charset="0"/>
              </a:rPr>
              <a:pPr/>
              <a:t>45</a:t>
            </a:fld>
            <a:endParaRPr lang="en-US" sz="1200">
              <a:latin typeface="Times" pitchFamily="1"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7055D79A-4652-45FB-B54F-3A3674B5CFB8}" type="slidenum">
              <a:rPr lang="en-US" sz="1200">
                <a:latin typeface="Times" pitchFamily="1" charset="0"/>
              </a:rPr>
              <a:pPr/>
              <a:t>46</a:t>
            </a:fld>
            <a:endParaRPr lang="en-US" sz="1200">
              <a:latin typeface="Times" pitchFamily="1"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D5EAC895-5940-4BB3-8F64-E39C645F7979}" type="slidenum">
              <a:rPr lang="en-US" sz="1200">
                <a:latin typeface="Times" pitchFamily="1" charset="0"/>
              </a:rPr>
              <a:pPr/>
              <a:t>47</a:t>
            </a:fld>
            <a:endParaRPr lang="en-US" sz="1200">
              <a:latin typeface="Times" pitchFamily="1"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35F34177-09DD-4065-864D-C834F2828149}" type="slidenum">
              <a:rPr lang="en-US" sz="1200">
                <a:latin typeface="Times" pitchFamily="1" charset="0"/>
              </a:rPr>
              <a:pPr/>
              <a:t>48</a:t>
            </a:fld>
            <a:endParaRPr lang="en-US" sz="1200">
              <a:latin typeface="Times" pitchFamily="1"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12AE32E9-54A6-4AFF-B996-85787A61BFD8}" type="slidenum">
              <a:rPr lang="en-US" sz="1200">
                <a:latin typeface="Times" pitchFamily="1" charset="0"/>
              </a:rPr>
              <a:pPr/>
              <a:t>49</a:t>
            </a:fld>
            <a:endParaRPr lang="en-US" sz="1200">
              <a:latin typeface="Times" pitchFamily="1"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64C0D42D-B454-4F1B-B02B-033271B3E8E5}" type="slidenum">
              <a:rPr lang="en-US" sz="1200">
                <a:latin typeface="Times" pitchFamily="1" charset="0"/>
              </a:rPr>
              <a:pPr/>
              <a:t>50</a:t>
            </a:fld>
            <a:endParaRPr lang="en-US" sz="1200">
              <a:latin typeface="Times" pitchFamily="1"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5FCA0FA4-62C3-4D81-8D62-9B0F4AD3B1BB}" type="slidenum">
              <a:rPr lang="en-US" sz="1200">
                <a:latin typeface="Times" pitchFamily="1" charset="0"/>
              </a:rPr>
              <a:pPr/>
              <a:t>51</a:t>
            </a:fld>
            <a:endParaRPr lang="en-US" sz="1200">
              <a:latin typeface="Times" pitchFamily="1"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BA2526AD-8B08-4285-A3C0-9BACC95C9875}" type="slidenum">
              <a:rPr lang="en-US" sz="1200">
                <a:latin typeface="Times" pitchFamily="1" charset="0"/>
              </a:rPr>
              <a:pPr/>
              <a:t>4</a:t>
            </a:fld>
            <a:endParaRPr lang="en-US" sz="1200">
              <a:latin typeface="Times" pitchFamily="1"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CDB986FF-A695-497A-AD0D-C4766BF49F72}" type="slidenum">
              <a:rPr lang="en-US" sz="1200">
                <a:latin typeface="Times" pitchFamily="1" charset="0"/>
              </a:rPr>
              <a:pPr/>
              <a:t>52</a:t>
            </a:fld>
            <a:endParaRPr lang="en-US" sz="1200">
              <a:latin typeface="Times" pitchFamily="1"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1E914636-0AF4-437E-9CFB-028064A8BB23}" type="slidenum">
              <a:rPr lang="en-US" sz="1200">
                <a:latin typeface="Times" pitchFamily="1" charset="0"/>
              </a:rPr>
              <a:pPr/>
              <a:t>53</a:t>
            </a:fld>
            <a:endParaRPr lang="en-US" sz="1200">
              <a:latin typeface="Times" pitchFamily="1"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022187C5-0EBE-450D-AF6D-B679842118C6}" type="slidenum">
              <a:rPr lang="en-US" sz="1200">
                <a:latin typeface="Times" pitchFamily="1" charset="0"/>
              </a:rPr>
              <a:pPr/>
              <a:t>54</a:t>
            </a:fld>
            <a:endParaRPr lang="en-US" sz="1200">
              <a:latin typeface="Times" pitchFamily="1"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99BC61B-BB04-4AA6-9591-10E2660B8B7D}" type="slidenum">
              <a:rPr lang="en-US" sz="1200">
                <a:latin typeface="Times" pitchFamily="1" charset="0"/>
              </a:rPr>
              <a:pPr/>
              <a:t>55</a:t>
            </a:fld>
            <a:endParaRPr lang="en-US" sz="1200">
              <a:latin typeface="Times" pitchFamily="1"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2C712362-39B1-4A8F-8D7D-641098175B50}" type="slidenum">
              <a:rPr lang="en-US" sz="1200">
                <a:latin typeface="Times" pitchFamily="1" charset="0"/>
              </a:rPr>
              <a:pPr/>
              <a:t>56</a:t>
            </a:fld>
            <a:endParaRPr lang="en-US" sz="1200">
              <a:latin typeface="Times" pitchFamily="1"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5FF4178F-599A-4AF3-A970-C620512A7D97}" type="slidenum">
              <a:rPr lang="en-US" sz="1200">
                <a:latin typeface="Times" pitchFamily="1" charset="0"/>
              </a:rPr>
              <a:pPr/>
              <a:t>5</a:t>
            </a:fld>
            <a:endParaRPr lang="en-US" sz="1200">
              <a:latin typeface="Times" pitchFamily="1"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6363D7D3-839C-4017-98CF-7559F756FF38}" type="slidenum">
              <a:rPr lang="en-US" sz="1200">
                <a:latin typeface="Times" pitchFamily="1" charset="0"/>
              </a:rPr>
              <a:pPr/>
              <a:t>6</a:t>
            </a:fld>
            <a:endParaRPr lang="en-US" sz="1200">
              <a:latin typeface="Times" pitchFamily="1"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B37696C4-B54D-4CDB-9865-57A5CCE81766}" type="slidenum">
              <a:rPr lang="en-US" sz="1200">
                <a:latin typeface="Times" pitchFamily="1" charset="0"/>
              </a:rPr>
              <a:pPr/>
              <a:t>7</a:t>
            </a:fld>
            <a:endParaRPr lang="en-US" sz="1200">
              <a:latin typeface="Times" pitchFamily="1"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41D2C5E5-C542-4B58-8C94-99428243DE51}" type="slidenum">
              <a:rPr lang="en-US" sz="1200">
                <a:latin typeface="Times" pitchFamily="1" charset="0"/>
              </a:rPr>
              <a:pPr/>
              <a:t>8</a:t>
            </a:fld>
            <a:endParaRPr lang="en-US" sz="1200">
              <a:latin typeface="Times" pitchFamily="1"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itchFamily="18" charset="0"/>
              </a:defRPr>
            </a:lvl1pPr>
            <a:lvl2pPr marL="765610" indent="-294465" eaLnBrk="0" hangingPunct="0">
              <a:defRPr sz="2500">
                <a:solidFill>
                  <a:schemeClr val="tx1"/>
                </a:solidFill>
                <a:latin typeface="Times New Roman" pitchFamily="18" charset="0"/>
              </a:defRPr>
            </a:lvl2pPr>
            <a:lvl3pPr marL="1177862" indent="-235572" eaLnBrk="0" hangingPunct="0">
              <a:defRPr sz="2500">
                <a:solidFill>
                  <a:schemeClr val="tx1"/>
                </a:solidFill>
                <a:latin typeface="Times New Roman" pitchFamily="18" charset="0"/>
              </a:defRPr>
            </a:lvl3pPr>
            <a:lvl4pPr marL="1649006" indent="-235572" eaLnBrk="0" hangingPunct="0">
              <a:defRPr sz="2500">
                <a:solidFill>
                  <a:schemeClr val="tx1"/>
                </a:solidFill>
                <a:latin typeface="Times New Roman" pitchFamily="18" charset="0"/>
              </a:defRPr>
            </a:lvl4pPr>
            <a:lvl5pPr marL="2120151" indent="-235572" eaLnBrk="0" hangingPunct="0">
              <a:defRPr sz="2500">
                <a:solidFill>
                  <a:schemeClr val="tx1"/>
                </a:solidFill>
                <a:latin typeface="Times New Roman" pitchFamily="18" charset="0"/>
              </a:defRPr>
            </a:lvl5pPr>
            <a:lvl6pPr marL="2591295" indent="-235572" eaLnBrk="0" fontAlgn="base" hangingPunct="0">
              <a:spcBef>
                <a:spcPct val="0"/>
              </a:spcBef>
              <a:spcAft>
                <a:spcPct val="0"/>
              </a:spcAft>
              <a:defRPr sz="2500">
                <a:solidFill>
                  <a:schemeClr val="tx1"/>
                </a:solidFill>
                <a:latin typeface="Times New Roman" pitchFamily="18" charset="0"/>
              </a:defRPr>
            </a:lvl6pPr>
            <a:lvl7pPr marL="3062440" indent="-235572" eaLnBrk="0" fontAlgn="base" hangingPunct="0">
              <a:spcBef>
                <a:spcPct val="0"/>
              </a:spcBef>
              <a:spcAft>
                <a:spcPct val="0"/>
              </a:spcAft>
              <a:defRPr sz="2500">
                <a:solidFill>
                  <a:schemeClr val="tx1"/>
                </a:solidFill>
                <a:latin typeface="Times New Roman" pitchFamily="18" charset="0"/>
              </a:defRPr>
            </a:lvl7pPr>
            <a:lvl8pPr marL="3533585" indent="-235572" eaLnBrk="0" fontAlgn="base" hangingPunct="0">
              <a:spcBef>
                <a:spcPct val="0"/>
              </a:spcBef>
              <a:spcAft>
                <a:spcPct val="0"/>
              </a:spcAft>
              <a:defRPr sz="2500">
                <a:solidFill>
                  <a:schemeClr val="tx1"/>
                </a:solidFill>
                <a:latin typeface="Times New Roman" pitchFamily="18" charset="0"/>
              </a:defRPr>
            </a:lvl8pPr>
            <a:lvl9pPr marL="4004729" indent="-235572" eaLnBrk="0" fontAlgn="base" hangingPunct="0">
              <a:spcBef>
                <a:spcPct val="0"/>
              </a:spcBef>
              <a:spcAft>
                <a:spcPct val="0"/>
              </a:spcAft>
              <a:defRPr sz="2500">
                <a:solidFill>
                  <a:schemeClr val="tx1"/>
                </a:solidFill>
                <a:latin typeface="Times New Roman" pitchFamily="18" charset="0"/>
              </a:defRPr>
            </a:lvl9pPr>
          </a:lstStyle>
          <a:p>
            <a:fld id="{BFE2C63A-01DB-4495-9DF4-B7455C120CA1}" type="slidenum">
              <a:rPr lang="en-US" sz="1200">
                <a:latin typeface="Times" pitchFamily="1" charset="0"/>
              </a:rPr>
              <a:pPr/>
              <a:t>9</a:t>
            </a:fld>
            <a:endParaRPr lang="en-US" sz="1200">
              <a:latin typeface="Times" pitchFamily="1"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5"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6" name="Rectangle 7"/>
          <p:cNvSpPr>
            <a:spLocks noGrp="1" noChangeArrowheads="1"/>
          </p:cNvSpPr>
          <p:nvPr>
            <p:ph type="sldNum" sz="quarter" idx="12"/>
          </p:nvPr>
        </p:nvSpPr>
        <p:spPr>
          <a:ln/>
        </p:spPr>
        <p:txBody>
          <a:bodyPr/>
          <a:lstStyle>
            <a:lvl1pPr>
              <a:defRPr/>
            </a:lvl1pPr>
          </a:lstStyle>
          <a:p>
            <a:pPr>
              <a:defRPr/>
            </a:pPr>
            <a:fld id="{4ED1DC74-12FB-4EAC-8CCF-9B2369AC1A65}" type="slidenum">
              <a:rPr lang="en-US"/>
              <a:pPr>
                <a:defRPr/>
              </a:pPr>
              <a:t>‹#›</a:t>
            </a:fld>
            <a:endParaRPr lang="en-US"/>
          </a:p>
        </p:txBody>
      </p:sp>
    </p:spTree>
    <p:extLst>
      <p:ext uri="{BB962C8B-B14F-4D97-AF65-F5344CB8AC3E}">
        <p14:creationId xmlns:p14="http://schemas.microsoft.com/office/powerpoint/2010/main" val="3937159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5"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6" name="Rectangle 7"/>
          <p:cNvSpPr>
            <a:spLocks noGrp="1" noChangeArrowheads="1"/>
          </p:cNvSpPr>
          <p:nvPr>
            <p:ph type="sldNum" sz="quarter" idx="12"/>
          </p:nvPr>
        </p:nvSpPr>
        <p:spPr>
          <a:ln/>
        </p:spPr>
        <p:txBody>
          <a:bodyPr/>
          <a:lstStyle>
            <a:lvl1pPr>
              <a:defRPr/>
            </a:lvl1pPr>
          </a:lstStyle>
          <a:p>
            <a:pPr>
              <a:defRPr/>
            </a:pPr>
            <a:fld id="{3EEDB040-E603-4D1E-8328-4197C30A926A}" type="slidenum">
              <a:rPr lang="en-US"/>
              <a:pPr>
                <a:defRPr/>
              </a:pPr>
              <a:t>‹#›</a:t>
            </a:fld>
            <a:endParaRPr lang="en-US"/>
          </a:p>
        </p:txBody>
      </p:sp>
    </p:spTree>
    <p:extLst>
      <p:ext uri="{BB962C8B-B14F-4D97-AF65-F5344CB8AC3E}">
        <p14:creationId xmlns:p14="http://schemas.microsoft.com/office/powerpoint/2010/main" val="103174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28600"/>
            <a:ext cx="20574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0198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5"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6" name="Rectangle 7"/>
          <p:cNvSpPr>
            <a:spLocks noGrp="1" noChangeArrowheads="1"/>
          </p:cNvSpPr>
          <p:nvPr>
            <p:ph type="sldNum" sz="quarter" idx="12"/>
          </p:nvPr>
        </p:nvSpPr>
        <p:spPr>
          <a:ln/>
        </p:spPr>
        <p:txBody>
          <a:bodyPr/>
          <a:lstStyle>
            <a:lvl1pPr>
              <a:defRPr/>
            </a:lvl1pPr>
          </a:lstStyle>
          <a:p>
            <a:pPr>
              <a:defRPr/>
            </a:pPr>
            <a:fld id="{748C4320-9744-4156-ACFA-4692FD1AE374}" type="slidenum">
              <a:rPr lang="en-US"/>
              <a:pPr>
                <a:defRPr/>
              </a:pPr>
              <a:t>‹#›</a:t>
            </a:fld>
            <a:endParaRPr lang="en-US"/>
          </a:p>
        </p:txBody>
      </p:sp>
    </p:spTree>
    <p:extLst>
      <p:ext uri="{BB962C8B-B14F-4D97-AF65-F5344CB8AC3E}">
        <p14:creationId xmlns:p14="http://schemas.microsoft.com/office/powerpoint/2010/main" val="354043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5"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6" name="Rectangle 7"/>
          <p:cNvSpPr>
            <a:spLocks noGrp="1" noChangeArrowheads="1"/>
          </p:cNvSpPr>
          <p:nvPr>
            <p:ph type="sldNum" sz="quarter" idx="12"/>
          </p:nvPr>
        </p:nvSpPr>
        <p:spPr>
          <a:ln/>
        </p:spPr>
        <p:txBody>
          <a:bodyPr/>
          <a:lstStyle>
            <a:lvl1pPr>
              <a:defRPr/>
            </a:lvl1pPr>
          </a:lstStyle>
          <a:p>
            <a:pPr>
              <a:defRPr/>
            </a:pPr>
            <a:fld id="{FF7E927B-6F37-40BC-8935-01D8FB98226F}" type="slidenum">
              <a:rPr lang="en-US"/>
              <a:pPr>
                <a:defRPr/>
              </a:pPr>
              <a:t>‹#›</a:t>
            </a:fld>
            <a:endParaRPr lang="en-US"/>
          </a:p>
        </p:txBody>
      </p:sp>
    </p:spTree>
    <p:extLst>
      <p:ext uri="{BB962C8B-B14F-4D97-AF65-F5344CB8AC3E}">
        <p14:creationId xmlns:p14="http://schemas.microsoft.com/office/powerpoint/2010/main" val="3431836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5"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6" name="Rectangle 7"/>
          <p:cNvSpPr>
            <a:spLocks noGrp="1" noChangeArrowheads="1"/>
          </p:cNvSpPr>
          <p:nvPr>
            <p:ph type="sldNum" sz="quarter" idx="12"/>
          </p:nvPr>
        </p:nvSpPr>
        <p:spPr>
          <a:ln/>
        </p:spPr>
        <p:txBody>
          <a:bodyPr/>
          <a:lstStyle>
            <a:lvl1pPr>
              <a:defRPr/>
            </a:lvl1pPr>
          </a:lstStyle>
          <a:p>
            <a:pPr>
              <a:defRPr/>
            </a:pPr>
            <a:fld id="{8A61030B-C487-4D10-A148-12A54A735CAC}" type="slidenum">
              <a:rPr lang="en-US"/>
              <a:pPr>
                <a:defRPr/>
              </a:pPr>
              <a:t>‹#›</a:t>
            </a:fld>
            <a:endParaRPr lang="en-US"/>
          </a:p>
        </p:txBody>
      </p:sp>
    </p:spTree>
    <p:extLst>
      <p:ext uri="{BB962C8B-B14F-4D97-AF65-F5344CB8AC3E}">
        <p14:creationId xmlns:p14="http://schemas.microsoft.com/office/powerpoint/2010/main" val="3336686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371600"/>
            <a:ext cx="36957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371600"/>
            <a:ext cx="36957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6"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7" name="Rectangle 7"/>
          <p:cNvSpPr>
            <a:spLocks noGrp="1" noChangeArrowheads="1"/>
          </p:cNvSpPr>
          <p:nvPr>
            <p:ph type="sldNum" sz="quarter" idx="12"/>
          </p:nvPr>
        </p:nvSpPr>
        <p:spPr>
          <a:ln/>
        </p:spPr>
        <p:txBody>
          <a:bodyPr/>
          <a:lstStyle>
            <a:lvl1pPr>
              <a:defRPr/>
            </a:lvl1pPr>
          </a:lstStyle>
          <a:p>
            <a:pPr>
              <a:defRPr/>
            </a:pPr>
            <a:fld id="{284B5BAB-BA1A-49C8-A5A8-5C8B9FC50F21}" type="slidenum">
              <a:rPr lang="en-US"/>
              <a:pPr>
                <a:defRPr/>
              </a:pPr>
              <a:t>‹#›</a:t>
            </a:fld>
            <a:endParaRPr lang="en-US"/>
          </a:p>
        </p:txBody>
      </p:sp>
    </p:spTree>
    <p:extLst>
      <p:ext uri="{BB962C8B-B14F-4D97-AF65-F5344CB8AC3E}">
        <p14:creationId xmlns:p14="http://schemas.microsoft.com/office/powerpoint/2010/main" val="1992500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8"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9" name="Rectangle 7"/>
          <p:cNvSpPr>
            <a:spLocks noGrp="1" noChangeArrowheads="1"/>
          </p:cNvSpPr>
          <p:nvPr>
            <p:ph type="sldNum" sz="quarter" idx="12"/>
          </p:nvPr>
        </p:nvSpPr>
        <p:spPr>
          <a:ln/>
        </p:spPr>
        <p:txBody>
          <a:bodyPr/>
          <a:lstStyle>
            <a:lvl1pPr>
              <a:defRPr/>
            </a:lvl1pPr>
          </a:lstStyle>
          <a:p>
            <a:pPr>
              <a:defRPr/>
            </a:pPr>
            <a:fld id="{C8A73EB1-9CEE-45C2-B40E-C05E8667776D}" type="slidenum">
              <a:rPr lang="en-US"/>
              <a:pPr>
                <a:defRPr/>
              </a:pPr>
              <a:t>‹#›</a:t>
            </a:fld>
            <a:endParaRPr lang="en-US"/>
          </a:p>
        </p:txBody>
      </p:sp>
    </p:spTree>
    <p:extLst>
      <p:ext uri="{BB962C8B-B14F-4D97-AF65-F5344CB8AC3E}">
        <p14:creationId xmlns:p14="http://schemas.microsoft.com/office/powerpoint/2010/main" val="690250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4"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5" name="Rectangle 7"/>
          <p:cNvSpPr>
            <a:spLocks noGrp="1" noChangeArrowheads="1"/>
          </p:cNvSpPr>
          <p:nvPr>
            <p:ph type="sldNum" sz="quarter" idx="12"/>
          </p:nvPr>
        </p:nvSpPr>
        <p:spPr>
          <a:ln/>
        </p:spPr>
        <p:txBody>
          <a:bodyPr/>
          <a:lstStyle>
            <a:lvl1pPr>
              <a:defRPr/>
            </a:lvl1pPr>
          </a:lstStyle>
          <a:p>
            <a:pPr>
              <a:defRPr/>
            </a:pPr>
            <a:fld id="{07F94630-5C82-4C46-9C6F-BB95937190BA}" type="slidenum">
              <a:rPr lang="en-US"/>
              <a:pPr>
                <a:defRPr/>
              </a:pPr>
              <a:t>‹#›</a:t>
            </a:fld>
            <a:endParaRPr lang="en-US"/>
          </a:p>
        </p:txBody>
      </p:sp>
    </p:spTree>
    <p:extLst>
      <p:ext uri="{BB962C8B-B14F-4D97-AF65-F5344CB8AC3E}">
        <p14:creationId xmlns:p14="http://schemas.microsoft.com/office/powerpoint/2010/main" val="327466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3"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4" name="Rectangle 7"/>
          <p:cNvSpPr>
            <a:spLocks noGrp="1" noChangeArrowheads="1"/>
          </p:cNvSpPr>
          <p:nvPr>
            <p:ph type="sldNum" sz="quarter" idx="12"/>
          </p:nvPr>
        </p:nvSpPr>
        <p:spPr>
          <a:ln/>
        </p:spPr>
        <p:txBody>
          <a:bodyPr/>
          <a:lstStyle>
            <a:lvl1pPr>
              <a:defRPr/>
            </a:lvl1pPr>
          </a:lstStyle>
          <a:p>
            <a:pPr>
              <a:defRPr/>
            </a:pPr>
            <a:fld id="{DF4FB753-42A1-4AF1-9E03-6FAAA9EF1FFA}" type="slidenum">
              <a:rPr lang="en-US"/>
              <a:pPr>
                <a:defRPr/>
              </a:pPr>
              <a:t>‹#›</a:t>
            </a:fld>
            <a:endParaRPr lang="en-US"/>
          </a:p>
        </p:txBody>
      </p:sp>
    </p:spTree>
    <p:extLst>
      <p:ext uri="{BB962C8B-B14F-4D97-AF65-F5344CB8AC3E}">
        <p14:creationId xmlns:p14="http://schemas.microsoft.com/office/powerpoint/2010/main" val="170822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6"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7" name="Rectangle 7"/>
          <p:cNvSpPr>
            <a:spLocks noGrp="1" noChangeArrowheads="1"/>
          </p:cNvSpPr>
          <p:nvPr>
            <p:ph type="sldNum" sz="quarter" idx="12"/>
          </p:nvPr>
        </p:nvSpPr>
        <p:spPr>
          <a:ln/>
        </p:spPr>
        <p:txBody>
          <a:bodyPr/>
          <a:lstStyle>
            <a:lvl1pPr>
              <a:defRPr/>
            </a:lvl1pPr>
          </a:lstStyle>
          <a:p>
            <a:pPr>
              <a:defRPr/>
            </a:pPr>
            <a:fld id="{2889239F-C659-4D32-A76B-DEA19026633C}" type="slidenum">
              <a:rPr lang="en-US"/>
              <a:pPr>
                <a:defRPr/>
              </a:pPr>
              <a:t>‹#›</a:t>
            </a:fld>
            <a:endParaRPr lang="en-US"/>
          </a:p>
        </p:txBody>
      </p:sp>
    </p:spTree>
    <p:extLst>
      <p:ext uri="{BB962C8B-B14F-4D97-AF65-F5344CB8AC3E}">
        <p14:creationId xmlns:p14="http://schemas.microsoft.com/office/powerpoint/2010/main" val="3207749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r>
              <a:rPr lang="en-US"/>
              <a:t>© Lethbridge/Laganière 2005</a:t>
            </a:r>
          </a:p>
        </p:txBody>
      </p:sp>
      <p:sp>
        <p:nvSpPr>
          <p:cNvPr id="6" name="Rectangle 6"/>
          <p:cNvSpPr>
            <a:spLocks noGrp="1" noChangeArrowheads="1"/>
          </p:cNvSpPr>
          <p:nvPr>
            <p:ph type="ftr" sz="quarter" idx="11"/>
          </p:nvPr>
        </p:nvSpPr>
        <p:spPr>
          <a:ln/>
        </p:spPr>
        <p:txBody>
          <a:bodyPr/>
          <a:lstStyle>
            <a:lvl1pPr>
              <a:defRPr/>
            </a:lvl1pPr>
          </a:lstStyle>
          <a:p>
            <a:pPr>
              <a:defRPr/>
            </a:pPr>
            <a:r>
              <a:rPr lang="en-US"/>
              <a:t>Chapter 11: Managing the Software Process</a:t>
            </a:r>
          </a:p>
        </p:txBody>
      </p:sp>
      <p:sp>
        <p:nvSpPr>
          <p:cNvPr id="7" name="Rectangle 7"/>
          <p:cNvSpPr>
            <a:spLocks noGrp="1" noChangeArrowheads="1"/>
          </p:cNvSpPr>
          <p:nvPr>
            <p:ph type="sldNum" sz="quarter" idx="12"/>
          </p:nvPr>
        </p:nvSpPr>
        <p:spPr>
          <a:ln/>
        </p:spPr>
        <p:txBody>
          <a:bodyPr/>
          <a:lstStyle>
            <a:lvl1pPr>
              <a:defRPr/>
            </a:lvl1pPr>
          </a:lstStyle>
          <a:p>
            <a:pPr>
              <a:defRPr/>
            </a:pPr>
            <a:fld id="{122ACC71-92EE-48E1-B745-EE5BC086EC8C}" type="slidenum">
              <a:rPr lang="en-US"/>
              <a:pPr>
                <a:defRPr/>
              </a:pPr>
              <a:t>‹#›</a:t>
            </a:fld>
            <a:endParaRPr lang="en-US"/>
          </a:p>
        </p:txBody>
      </p:sp>
    </p:spTree>
    <p:extLst>
      <p:ext uri="{BB962C8B-B14F-4D97-AF65-F5344CB8AC3E}">
        <p14:creationId xmlns:p14="http://schemas.microsoft.com/office/powerpoint/2010/main" val="282310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8"/>
          <p:cNvGrpSpPr>
            <a:grpSpLocks/>
          </p:cNvGrpSpPr>
          <p:nvPr/>
        </p:nvGrpSpPr>
        <p:grpSpPr bwMode="auto">
          <a:xfrm>
            <a:off x="215900" y="1295400"/>
            <a:ext cx="8275638" cy="5429250"/>
            <a:chOff x="136" y="768"/>
            <a:chExt cx="5213" cy="3420"/>
          </a:xfrm>
        </p:grpSpPr>
        <p:pic>
          <p:nvPicPr>
            <p:cNvPr id="1032" name="Picture 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88" y="3848"/>
              <a:ext cx="4644"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0"/>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36" y="768"/>
              <a:ext cx="516" cy="3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1"/>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rot="2678447">
              <a:off x="330" y="3631"/>
              <a:ext cx="483"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2"/>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5136" y="3840"/>
              <a:ext cx="213"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Rectangle 3"/>
          <p:cNvSpPr>
            <a:spLocks noGrp="1" noChangeArrowheads="1"/>
          </p:cNvSpPr>
          <p:nvPr>
            <p:ph type="title"/>
          </p:nvPr>
        </p:nvSpPr>
        <p:spPr bwMode="auto">
          <a:xfrm>
            <a:off x="381000" y="2286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1066800" y="1371600"/>
            <a:ext cx="7543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7" name="Rectangle 5"/>
          <p:cNvSpPr>
            <a:spLocks noGrp="1" noChangeArrowheads="1"/>
          </p:cNvSpPr>
          <p:nvPr>
            <p:ph type="dt" sz="half" idx="2"/>
          </p:nvPr>
        </p:nvSpPr>
        <p:spPr bwMode="auto">
          <a:xfrm>
            <a:off x="1676400" y="6477000"/>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latin typeface="+mn-lt"/>
              </a:defRPr>
            </a:lvl1pPr>
          </a:lstStyle>
          <a:p>
            <a:pPr>
              <a:defRPr/>
            </a:pPr>
            <a:r>
              <a:rPr lang="en-US"/>
              <a:t>© Lethbridge/Laganière 2005</a:t>
            </a:r>
          </a:p>
        </p:txBody>
      </p:sp>
      <p:sp>
        <p:nvSpPr>
          <p:cNvPr id="3078" name="Rectangle 6"/>
          <p:cNvSpPr>
            <a:spLocks noGrp="1" noChangeArrowheads="1"/>
          </p:cNvSpPr>
          <p:nvPr>
            <p:ph type="ftr" sz="quarter" idx="3"/>
          </p:nvPr>
        </p:nvSpPr>
        <p:spPr bwMode="auto">
          <a:xfrm>
            <a:off x="3810000" y="6400800"/>
            <a:ext cx="411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defRPr>
            </a:lvl1pPr>
          </a:lstStyle>
          <a:p>
            <a:pPr>
              <a:defRPr/>
            </a:pPr>
            <a:r>
              <a:rPr lang="en-US"/>
              <a:t>Chapter 11: Managing the Software Process</a:t>
            </a:r>
          </a:p>
        </p:txBody>
      </p:sp>
      <p:sp>
        <p:nvSpPr>
          <p:cNvPr id="3079" name="Rectangle 7"/>
          <p:cNvSpPr>
            <a:spLocks noGrp="1" noChangeArrowheads="1"/>
          </p:cNvSpPr>
          <p:nvPr>
            <p:ph type="sldNum" sz="quarter" idx="4"/>
          </p:nvPr>
        </p:nvSpPr>
        <p:spPr bwMode="auto">
          <a:xfrm>
            <a:off x="8077200" y="6400800"/>
            <a:ext cx="457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defRPr>
            </a:lvl1pPr>
          </a:lstStyle>
          <a:p>
            <a:pPr>
              <a:defRPr/>
            </a:pPr>
            <a:fld id="{7BDAD3D7-5F1B-43FA-B899-2275369C55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defRPr>
      </a:lvl2pPr>
      <a:lvl3pPr algn="l" rtl="0" eaLnBrk="0" fontAlgn="base" hangingPunct="0">
        <a:spcBef>
          <a:spcPct val="0"/>
        </a:spcBef>
        <a:spcAft>
          <a:spcPct val="0"/>
        </a:spcAft>
        <a:defRPr sz="3200">
          <a:solidFill>
            <a:schemeClr val="tx2"/>
          </a:solidFill>
          <a:latin typeface="Arial" charset="0"/>
        </a:defRPr>
      </a:lvl3pPr>
      <a:lvl4pPr algn="l" rtl="0" eaLnBrk="0" fontAlgn="base" hangingPunct="0">
        <a:spcBef>
          <a:spcPct val="0"/>
        </a:spcBef>
        <a:spcAft>
          <a:spcPct val="0"/>
        </a:spcAft>
        <a:defRPr sz="3200">
          <a:solidFill>
            <a:schemeClr val="tx2"/>
          </a:solidFill>
          <a:latin typeface="Arial" charset="0"/>
        </a:defRPr>
      </a:lvl4pPr>
      <a:lvl5pPr algn="l" rtl="0" eaLnBrk="0" fontAlgn="base" hangingPunct="0">
        <a:spcBef>
          <a:spcPct val="0"/>
        </a:spcBef>
        <a:spcAft>
          <a:spcPct val="0"/>
        </a:spcAft>
        <a:defRPr sz="3200">
          <a:solidFill>
            <a:schemeClr val="tx2"/>
          </a:solidFill>
          <a:latin typeface="Arial" charset="0"/>
        </a:defRPr>
      </a:lvl5pPr>
      <a:lvl6pPr marL="457200" algn="l" rtl="0" eaLnBrk="0" fontAlgn="base" hangingPunct="0">
        <a:spcBef>
          <a:spcPct val="0"/>
        </a:spcBef>
        <a:spcAft>
          <a:spcPct val="0"/>
        </a:spcAft>
        <a:defRPr sz="3200">
          <a:solidFill>
            <a:schemeClr val="tx2"/>
          </a:solidFill>
          <a:latin typeface="Arial" charset="0"/>
        </a:defRPr>
      </a:lvl6pPr>
      <a:lvl7pPr marL="914400" algn="l" rtl="0" eaLnBrk="0" fontAlgn="base" hangingPunct="0">
        <a:spcBef>
          <a:spcPct val="0"/>
        </a:spcBef>
        <a:spcAft>
          <a:spcPct val="0"/>
        </a:spcAft>
        <a:defRPr sz="3200">
          <a:solidFill>
            <a:schemeClr val="tx2"/>
          </a:solidFill>
          <a:latin typeface="Arial" charset="0"/>
        </a:defRPr>
      </a:lvl7pPr>
      <a:lvl8pPr marL="1371600" algn="l" rtl="0" eaLnBrk="0" fontAlgn="base" hangingPunct="0">
        <a:spcBef>
          <a:spcPct val="0"/>
        </a:spcBef>
        <a:spcAft>
          <a:spcPct val="0"/>
        </a:spcAft>
        <a:defRPr sz="3200">
          <a:solidFill>
            <a:schemeClr val="tx2"/>
          </a:solidFill>
          <a:latin typeface="Arial" charset="0"/>
        </a:defRPr>
      </a:lvl8pPr>
      <a:lvl9pPr marL="1828800" algn="l" rtl="0" eaLnBrk="0" fontAlgn="base" hangingPunct="0">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defRPr sz="2400" b="1">
          <a:solidFill>
            <a:schemeClr val="tx1"/>
          </a:solidFill>
          <a:latin typeface="+mn-lt"/>
          <a:ea typeface="+mn-ea"/>
          <a:cs typeface="+mn-cs"/>
        </a:defRPr>
      </a:lvl1pPr>
      <a:lvl2pPr marL="385763" indent="-195263" algn="l" rtl="0" eaLnBrk="0" fontAlgn="base" hangingPunct="0">
        <a:spcBef>
          <a:spcPct val="20000"/>
        </a:spcBef>
        <a:spcAft>
          <a:spcPct val="0"/>
        </a:spcAft>
        <a:buChar char="•"/>
        <a:defRPr sz="2400">
          <a:solidFill>
            <a:schemeClr val="tx1"/>
          </a:solidFill>
          <a:latin typeface="+mn-lt"/>
        </a:defRPr>
      </a:lvl2pPr>
      <a:lvl3pPr marL="804863" indent="-228600" algn="l" rtl="0" eaLnBrk="0" fontAlgn="base" hangingPunct="0">
        <a:spcBef>
          <a:spcPct val="20000"/>
        </a:spcBef>
        <a:spcAft>
          <a:spcPct val="0"/>
        </a:spcAft>
        <a:buChar char="—"/>
        <a:defRPr sz="2400">
          <a:solidFill>
            <a:schemeClr val="tx1"/>
          </a:solidFill>
          <a:latin typeface="+mn-lt"/>
        </a:defRPr>
      </a:lvl3pPr>
      <a:lvl4pPr marL="1223963" indent="-228600" algn="l" rtl="0" eaLnBrk="0" fontAlgn="base" hangingPunct="0">
        <a:spcBef>
          <a:spcPct val="20000"/>
        </a:spcBef>
        <a:spcAft>
          <a:spcPct val="0"/>
        </a:spcAft>
        <a:buChar char="-"/>
        <a:defRPr sz="2000">
          <a:solidFill>
            <a:schemeClr val="tx1"/>
          </a:solidFill>
          <a:latin typeface="+mn-lt"/>
        </a:defRPr>
      </a:lvl4pPr>
      <a:lvl5pPr marL="1643063" indent="-228600" algn="l" rtl="0" eaLnBrk="0" fontAlgn="base" hangingPunct="0">
        <a:spcBef>
          <a:spcPct val="20000"/>
        </a:spcBef>
        <a:spcAft>
          <a:spcPct val="0"/>
        </a:spcAft>
        <a:buChar char="»"/>
        <a:defRPr sz="2000">
          <a:solidFill>
            <a:schemeClr val="tx1"/>
          </a:solidFill>
          <a:latin typeface="+mn-lt"/>
        </a:defRPr>
      </a:lvl5pPr>
      <a:lvl6pPr marL="2100263" indent="-228600" algn="l" rtl="0" eaLnBrk="0" fontAlgn="base" hangingPunct="0">
        <a:spcBef>
          <a:spcPct val="20000"/>
        </a:spcBef>
        <a:spcAft>
          <a:spcPct val="0"/>
        </a:spcAft>
        <a:buChar char="»"/>
        <a:defRPr sz="2000">
          <a:solidFill>
            <a:schemeClr val="tx1"/>
          </a:solidFill>
          <a:latin typeface="+mn-lt"/>
        </a:defRPr>
      </a:lvl6pPr>
      <a:lvl7pPr marL="2557463" indent="-228600" algn="l" rtl="0" eaLnBrk="0" fontAlgn="base" hangingPunct="0">
        <a:spcBef>
          <a:spcPct val="20000"/>
        </a:spcBef>
        <a:spcAft>
          <a:spcPct val="0"/>
        </a:spcAft>
        <a:buChar char="»"/>
        <a:defRPr sz="2000">
          <a:solidFill>
            <a:schemeClr val="tx1"/>
          </a:solidFill>
          <a:latin typeface="+mn-lt"/>
        </a:defRPr>
      </a:lvl7pPr>
      <a:lvl8pPr marL="3014663" indent="-228600" algn="l" rtl="0" eaLnBrk="0" fontAlgn="base" hangingPunct="0">
        <a:spcBef>
          <a:spcPct val="20000"/>
        </a:spcBef>
        <a:spcAft>
          <a:spcPct val="0"/>
        </a:spcAft>
        <a:buChar char="»"/>
        <a:defRPr sz="2000">
          <a:solidFill>
            <a:schemeClr val="tx1"/>
          </a:solidFill>
          <a:latin typeface="+mn-lt"/>
        </a:defRPr>
      </a:lvl8pPr>
      <a:lvl9pPr marL="3471863"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914400" y="1676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r>
              <a:rPr lang="en-US" sz="3200">
                <a:solidFill>
                  <a:schemeClr val="tx2"/>
                </a:solidFill>
                <a:latin typeface="Arial" charset="0"/>
              </a:rPr>
              <a:t>Object-Oriented Software Engineering</a:t>
            </a:r>
            <a:br>
              <a:rPr lang="en-US" sz="3200">
                <a:solidFill>
                  <a:schemeClr val="tx2"/>
                </a:solidFill>
                <a:latin typeface="Arial" charset="0"/>
              </a:rPr>
            </a:br>
            <a:r>
              <a:rPr lang="en-US">
                <a:solidFill>
                  <a:schemeClr val="tx2"/>
                </a:solidFill>
                <a:latin typeface="Arial" charset="0"/>
              </a:rPr>
              <a:t>Practical Software Development using UML and Java</a:t>
            </a:r>
          </a:p>
        </p:txBody>
      </p:sp>
      <p:sp>
        <p:nvSpPr>
          <p:cNvPr id="2051" name="Rectangle 5"/>
          <p:cNvSpPr>
            <a:spLocks noChangeArrowheads="1"/>
          </p:cNvSpPr>
          <p:nvPr/>
        </p:nvSpPr>
        <p:spPr bwMode="auto">
          <a:xfrm>
            <a:off x="1600200" y="32766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spcBef>
                <a:spcPct val="20000"/>
              </a:spcBef>
            </a:pPr>
            <a:r>
              <a:rPr lang="en-US" b="1" dirty="0">
                <a:latin typeface="Times" pitchFamily="1" charset="0"/>
              </a:rPr>
              <a:t>Chapter 11: </a:t>
            </a:r>
          </a:p>
          <a:p>
            <a:pPr algn="ctr" eaLnBrk="0" hangingPunct="0"/>
            <a:r>
              <a:rPr lang="en-GB" b="1" dirty="0">
                <a:latin typeface="Times" pitchFamily="1" charset="0"/>
                <a:cs typeface="Times" pitchFamily="1" charset="0"/>
              </a:rPr>
              <a:t>Managing the Software </a:t>
            </a:r>
            <a:r>
              <a:rPr lang="en-GB" b="1" dirty="0" smtClean="0">
                <a:latin typeface="Times" pitchFamily="1" charset="0"/>
                <a:cs typeface="Times" pitchFamily="1" charset="0"/>
              </a:rPr>
              <a:t>Development Process</a:t>
            </a:r>
            <a:endParaRPr lang="en-US" b="1" dirty="0">
              <a:latin typeface="Times" pitchFamily="1" charset="0"/>
              <a:cs typeface="Times" pitchFamily="1"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807868" y="24709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r>
              <a:rPr lang="en-US" sz="3200" dirty="0" smtClean="0">
                <a:solidFill>
                  <a:schemeClr val="tx2"/>
                </a:solidFill>
                <a:latin typeface="Arial" charset="0"/>
              </a:rPr>
              <a:t>Agile Software Development Method</a:t>
            </a:r>
            <a:endParaRPr lang="en-US" dirty="0">
              <a:solidFill>
                <a:schemeClr val="tx2"/>
              </a:solidFill>
              <a:latin typeface="Arial" charset="0"/>
            </a:endParaRPr>
          </a:p>
        </p:txBody>
      </p:sp>
      <p:sp>
        <p:nvSpPr>
          <p:cNvPr id="2051" name="Rectangle 5"/>
          <p:cNvSpPr>
            <a:spLocks noChangeArrowheads="1"/>
          </p:cNvSpPr>
          <p:nvPr/>
        </p:nvSpPr>
        <p:spPr bwMode="auto">
          <a:xfrm>
            <a:off x="1600200" y="32766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spcBef>
                <a:spcPct val="20000"/>
              </a:spcBef>
            </a:pPr>
            <a:endParaRPr lang="en-US" b="1" dirty="0">
              <a:latin typeface="Times" pitchFamily="1" charset="0"/>
              <a:cs typeface="Times" pitchFamily="1" charset="0"/>
            </a:endParaRPr>
          </a:p>
        </p:txBody>
      </p:sp>
      <p:sp>
        <p:nvSpPr>
          <p:cNvPr id="5" name="Slide Number Placeholder 4"/>
          <p:cNvSpPr>
            <a:spLocks noGrp="1"/>
          </p:cNvSpPr>
          <p:nvPr>
            <p:ph type="sldNum" sz="quarter" idx="12"/>
          </p:nvPr>
        </p:nvSpPr>
        <p:spPr/>
        <p:txBody>
          <a:bodyPr/>
          <a:lstStyle/>
          <a:p>
            <a:pPr>
              <a:defRPr/>
            </a:pPr>
            <a:fld id="{530243FD-5658-46E2-83B9-183E89C8A117}" type="slidenum">
              <a:rPr lang="en-US" smtClean="0"/>
              <a:pPr>
                <a:defRPr/>
              </a:pPr>
              <a:t>10</a:t>
            </a:fld>
            <a:endParaRPr lang="en-US"/>
          </a:p>
        </p:txBody>
      </p:sp>
      <p:sp>
        <p:nvSpPr>
          <p:cNvPr id="6" name="TextBox 5"/>
          <p:cNvSpPr txBox="1"/>
          <p:nvPr/>
        </p:nvSpPr>
        <p:spPr>
          <a:xfrm>
            <a:off x="1143000" y="1384915"/>
            <a:ext cx="7565994" cy="4401205"/>
          </a:xfrm>
          <a:prstGeom prst="rect">
            <a:avLst/>
          </a:prstGeom>
          <a:noFill/>
        </p:spPr>
        <p:txBody>
          <a:bodyPr wrap="square" rtlCol="0">
            <a:spAutoFit/>
          </a:bodyPr>
          <a:lstStyle/>
          <a:p>
            <a:r>
              <a:rPr lang="en-US" sz="2800" dirty="0" smtClean="0"/>
              <a:t>The twenty-first century customer demands a quality application delivered almost immediately </a:t>
            </a:r>
            <a:br>
              <a:rPr lang="en-US" sz="2800" dirty="0" smtClean="0"/>
            </a:br>
            <a:r>
              <a:rPr lang="en-US" sz="2800" dirty="0" smtClean="0"/>
              <a:t/>
            </a:r>
            <a:br>
              <a:rPr lang="en-US" sz="2800" dirty="0" smtClean="0"/>
            </a:br>
            <a:r>
              <a:rPr lang="en-US" sz="2800" dirty="0" smtClean="0"/>
              <a:t>In 2001 a group of developers met to discuss the state of lightweight (not too many rigorous rules) and rapid development methodologies </a:t>
            </a:r>
          </a:p>
          <a:p>
            <a:r>
              <a:rPr lang="en-US" sz="2800" dirty="0" smtClean="0"/>
              <a:t/>
            </a:r>
            <a:br>
              <a:rPr lang="en-US" sz="2800" dirty="0" smtClean="0"/>
            </a:br>
            <a:r>
              <a:rPr lang="en-US" sz="2800" dirty="0" smtClean="0"/>
              <a:t>They created the "</a:t>
            </a:r>
            <a:r>
              <a:rPr lang="en-US" sz="2800" i="1" dirty="0" smtClean="0"/>
              <a:t>Manifesto for Agile Software Development</a:t>
            </a:r>
            <a:r>
              <a:rPr lang="en-US" sz="2800" dirty="0" smtClean="0"/>
              <a:t>," a document that became the cornerstone of the Agile movement </a:t>
            </a:r>
            <a:endParaRPr lang="en-US" sz="28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807868" y="24709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r>
              <a:rPr lang="en-US" sz="3200" dirty="0" smtClean="0">
                <a:solidFill>
                  <a:schemeClr val="tx2"/>
                </a:solidFill>
                <a:latin typeface="Arial" charset="0"/>
              </a:rPr>
              <a:t>Agile Software Development Method</a:t>
            </a:r>
            <a:endParaRPr lang="en-US" dirty="0">
              <a:solidFill>
                <a:schemeClr val="tx2"/>
              </a:solidFill>
              <a:latin typeface="Arial" charset="0"/>
            </a:endParaRPr>
          </a:p>
        </p:txBody>
      </p:sp>
      <p:sp>
        <p:nvSpPr>
          <p:cNvPr id="2051" name="Rectangle 5"/>
          <p:cNvSpPr>
            <a:spLocks noChangeArrowheads="1"/>
          </p:cNvSpPr>
          <p:nvPr/>
        </p:nvSpPr>
        <p:spPr bwMode="auto">
          <a:xfrm>
            <a:off x="1600200" y="32766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spcBef>
                <a:spcPct val="20000"/>
              </a:spcBef>
            </a:pPr>
            <a:endParaRPr lang="en-US" b="1" dirty="0">
              <a:latin typeface="Times" pitchFamily="1" charset="0"/>
              <a:cs typeface="Times" pitchFamily="1" charset="0"/>
            </a:endParaRPr>
          </a:p>
        </p:txBody>
      </p:sp>
      <p:sp>
        <p:nvSpPr>
          <p:cNvPr id="5" name="Slide Number Placeholder 4"/>
          <p:cNvSpPr>
            <a:spLocks noGrp="1"/>
          </p:cNvSpPr>
          <p:nvPr>
            <p:ph type="sldNum" sz="quarter" idx="12"/>
          </p:nvPr>
        </p:nvSpPr>
        <p:spPr/>
        <p:txBody>
          <a:bodyPr/>
          <a:lstStyle/>
          <a:p>
            <a:pPr>
              <a:defRPr/>
            </a:pPr>
            <a:fld id="{530243FD-5658-46E2-83B9-183E89C8A117}" type="slidenum">
              <a:rPr lang="en-US" smtClean="0"/>
              <a:pPr>
                <a:defRPr/>
              </a:pPr>
              <a:t>11</a:t>
            </a:fld>
            <a:endParaRPr lang="en-US"/>
          </a:p>
        </p:txBody>
      </p:sp>
      <p:sp>
        <p:nvSpPr>
          <p:cNvPr id="6" name="TextBox 5"/>
          <p:cNvSpPr txBox="1"/>
          <p:nvPr/>
        </p:nvSpPr>
        <p:spPr>
          <a:xfrm>
            <a:off x="1143000" y="1384915"/>
            <a:ext cx="7565994" cy="4493538"/>
          </a:xfrm>
          <a:prstGeom prst="rect">
            <a:avLst/>
          </a:prstGeom>
          <a:noFill/>
        </p:spPr>
        <p:txBody>
          <a:bodyPr wrap="square" rtlCol="0">
            <a:spAutoFit/>
          </a:bodyPr>
          <a:lstStyle/>
          <a:p>
            <a:r>
              <a:rPr lang="en-US" sz="2600" i="1" dirty="0" smtClean="0"/>
              <a:t>We are uncovering better ways of developing software by doing it and helping others do it </a:t>
            </a:r>
            <a:br>
              <a:rPr lang="en-US" sz="2600" i="1" dirty="0" smtClean="0"/>
            </a:br>
            <a:r>
              <a:rPr lang="en-US" sz="2600" i="1" dirty="0" smtClean="0"/>
              <a:t/>
            </a:r>
            <a:br>
              <a:rPr lang="en-US" sz="2600" i="1" dirty="0" smtClean="0"/>
            </a:br>
            <a:r>
              <a:rPr lang="en-US" sz="2600" i="1" dirty="0" smtClean="0"/>
              <a:t>Through this work we have come to value: </a:t>
            </a:r>
            <a:br>
              <a:rPr lang="en-US" sz="2600" i="1" dirty="0" smtClean="0"/>
            </a:br>
            <a:r>
              <a:rPr lang="en-US" sz="2600" b="1" i="1" dirty="0" smtClean="0"/>
              <a:t>Individuals and interactions </a:t>
            </a:r>
            <a:r>
              <a:rPr lang="en-US" sz="2600" i="1" dirty="0" smtClean="0"/>
              <a:t>over processes and tools </a:t>
            </a:r>
            <a:br>
              <a:rPr lang="en-US" sz="2600" i="1" dirty="0" smtClean="0"/>
            </a:br>
            <a:r>
              <a:rPr lang="en-US" sz="2600" b="1" i="1" dirty="0" smtClean="0"/>
              <a:t>Working software </a:t>
            </a:r>
            <a:r>
              <a:rPr lang="en-US" sz="2600" i="1" dirty="0" smtClean="0"/>
              <a:t>over comprehensive documentation </a:t>
            </a:r>
            <a:br>
              <a:rPr lang="en-US" sz="2600" i="1" dirty="0" smtClean="0"/>
            </a:br>
            <a:r>
              <a:rPr lang="en-US" sz="2600" b="1" i="1" dirty="0" smtClean="0"/>
              <a:t>Customer collaboration </a:t>
            </a:r>
            <a:r>
              <a:rPr lang="en-US" sz="2600" i="1" dirty="0" smtClean="0"/>
              <a:t>over contract negotiation </a:t>
            </a:r>
            <a:br>
              <a:rPr lang="en-US" sz="2600" i="1" dirty="0" smtClean="0"/>
            </a:br>
            <a:r>
              <a:rPr lang="en-US" sz="2600" b="1" i="1" dirty="0" smtClean="0"/>
              <a:t>Responding to change </a:t>
            </a:r>
            <a:r>
              <a:rPr lang="en-US" sz="2600" i="1" dirty="0" smtClean="0"/>
              <a:t>over following a plan </a:t>
            </a:r>
            <a:br>
              <a:rPr lang="en-US" sz="2600" i="1" dirty="0" smtClean="0"/>
            </a:br>
            <a:r>
              <a:rPr lang="en-US" sz="2600" i="1" dirty="0" smtClean="0"/>
              <a:t/>
            </a:r>
            <a:br>
              <a:rPr lang="en-US" sz="2600" i="1" dirty="0" smtClean="0"/>
            </a:br>
            <a:r>
              <a:rPr lang="en-US" sz="2600" i="1" dirty="0" smtClean="0"/>
              <a:t>That is, while there is value in the items on the right, we value the items on the left more </a:t>
            </a:r>
            <a:endParaRPr lang="en-US" sz="26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Agile Model</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b="0" dirty="0" smtClean="0"/>
              <a:t>Agile = “Characterized by quickness, lightness, and ease of movement”</a:t>
            </a:r>
          </a:p>
          <a:p>
            <a:pPr>
              <a:buFont typeface="Arial" pitchFamily="34" charset="0"/>
              <a:buChar char="•"/>
            </a:pPr>
            <a:endParaRPr lang="en-US" b="0" dirty="0" smtClean="0"/>
          </a:p>
          <a:p>
            <a:pPr>
              <a:buFont typeface="Arial" pitchFamily="34" charset="0"/>
              <a:buChar char="•"/>
            </a:pPr>
            <a:r>
              <a:rPr lang="en-US" b="0" dirty="0" smtClean="0"/>
              <a:t>Agile Software development is about fast delivery of software with more ease of development</a:t>
            </a:r>
          </a:p>
          <a:p>
            <a:pPr>
              <a:buFont typeface="Arial" pitchFamily="34" charset="0"/>
              <a:buChar char="•"/>
            </a:pPr>
            <a:endParaRPr lang="en-US" b="0" dirty="0" smtClean="0"/>
          </a:p>
          <a:p>
            <a:pPr>
              <a:buFont typeface="Arial" pitchFamily="34" charset="0"/>
              <a:buChar char="•"/>
            </a:pPr>
            <a:r>
              <a:rPr lang="en-US" b="0" dirty="0" smtClean="0"/>
              <a:t>Emphasizes customer satisfaction through continuous delivery of functional software</a:t>
            </a:r>
          </a:p>
          <a:p>
            <a:pPr>
              <a:buFont typeface="Arial" pitchFamily="34" charset="0"/>
              <a:buChar char="•"/>
            </a:pPr>
            <a:endParaRPr lang="en-US" b="0" dirty="0" smtClean="0"/>
          </a:p>
          <a:p>
            <a:pPr>
              <a:buFont typeface="Arial" pitchFamily="34" charset="0"/>
              <a:buChar char="•"/>
            </a:pPr>
            <a:r>
              <a:rPr lang="en-US" b="0" dirty="0" smtClean="0"/>
              <a:t>The two most popular methods are Scrum and </a:t>
            </a:r>
            <a:r>
              <a:rPr lang="en-US" b="0" dirty="0" err="1" smtClean="0"/>
              <a:t>eXtreme</a:t>
            </a:r>
            <a:r>
              <a:rPr lang="en-US" b="0" dirty="0" smtClean="0"/>
              <a:t> Programming (XP)</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12</a:t>
            </a:fld>
            <a:endParaRPr lang="en-US"/>
          </a:p>
        </p:txBody>
      </p:sp>
    </p:spTree>
    <p:extLst>
      <p:ext uri="{BB962C8B-B14F-4D97-AF65-F5344CB8AC3E}">
        <p14:creationId xmlns:p14="http://schemas.microsoft.com/office/powerpoint/2010/main" val="2066120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Agile Development</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Iterative</a:t>
            </a:r>
            <a:r>
              <a:rPr lang="en-US" b="0" dirty="0" smtClean="0"/>
              <a:t>:  Entire application is distributed in incremental units called iterations.  Development time of each iteration is small (couple of weeks), fixed and strictly adhered to.  Every Iteration is a mini-increment of the functionality and is build on top of previous iteration.</a:t>
            </a:r>
          </a:p>
          <a:p>
            <a:pPr>
              <a:buFont typeface="Arial" pitchFamily="34" charset="0"/>
              <a:buChar char="•"/>
            </a:pPr>
            <a:r>
              <a:rPr lang="en-US" dirty="0" smtClean="0"/>
              <a:t>Active Customer Involvement</a:t>
            </a:r>
            <a:r>
              <a:rPr lang="en-US" b="0" dirty="0" smtClean="0"/>
              <a:t>:  There is a lot of client involvement and face-to-face interaction.  Every iteration is tested and approved by the client.  The feedback obtained is implemented in subsequent iterations; thus minimizing risk and ensuring higher client satisfaction.</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13</a:t>
            </a:fld>
            <a:endParaRPr lang="en-US"/>
          </a:p>
        </p:txBody>
      </p:sp>
    </p:spTree>
    <p:extLst>
      <p:ext uri="{BB962C8B-B14F-4D97-AF65-F5344CB8AC3E}">
        <p14:creationId xmlns:p14="http://schemas.microsoft.com/office/powerpoint/2010/main" val="1813904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Agile Development</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Feature Driven</a:t>
            </a:r>
            <a:r>
              <a:rPr lang="en-US" b="0" dirty="0" smtClean="0"/>
              <a:t>:  More emphasis is on providing the required features in the application.  80/20 principle is applied to decide the 20% of features which will be used 80% of the time.</a:t>
            </a:r>
          </a:p>
          <a:p>
            <a:pPr>
              <a:buFont typeface="Arial" pitchFamily="34" charset="0"/>
              <a:buChar char="•"/>
            </a:pPr>
            <a:r>
              <a:rPr lang="en-US" dirty="0" smtClean="0"/>
              <a:t>Fixed Time</a:t>
            </a:r>
            <a:r>
              <a:rPr lang="en-US" b="0" dirty="0" smtClean="0"/>
              <a:t>:  Each iteration has a fixed time span (couple of weeks) in which it is delivered.</a:t>
            </a:r>
          </a:p>
          <a:p>
            <a:pPr>
              <a:buFont typeface="Arial" pitchFamily="34" charset="0"/>
              <a:buChar char="•"/>
            </a:pPr>
            <a:r>
              <a:rPr lang="en-US" dirty="0" smtClean="0"/>
              <a:t>Priority-Based </a:t>
            </a:r>
            <a:r>
              <a:rPr lang="en-US" dirty="0"/>
              <a:t>D</a:t>
            </a:r>
            <a:r>
              <a:rPr lang="en-US" dirty="0" smtClean="0"/>
              <a:t>elivery</a:t>
            </a:r>
            <a:r>
              <a:rPr lang="en-US" b="0" dirty="0" smtClean="0"/>
              <a:t>:  Features are prioritized depending on customer need, development risk, etc.  High priority features are developed first.  After every iteration, the project priorities are re-evaluated.</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14</a:t>
            </a:fld>
            <a:endParaRPr lang="en-US"/>
          </a:p>
        </p:txBody>
      </p:sp>
    </p:spTree>
    <p:extLst>
      <p:ext uri="{BB962C8B-B14F-4D97-AF65-F5344CB8AC3E}">
        <p14:creationId xmlns:p14="http://schemas.microsoft.com/office/powerpoint/2010/main" val="3298597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Agile Development</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Adaptive</a:t>
            </a:r>
            <a:r>
              <a:rPr lang="en-US" b="0" dirty="0" smtClean="0"/>
              <a:t>:  The methodology in general is very adaptive, so that the application that is developed can cater to the arrival of new requirements throughout its development.  Goal is not to remove the uncertainty in the very beginning, but is to adapt to the changing needs.</a:t>
            </a:r>
          </a:p>
          <a:p>
            <a:pPr>
              <a:buFont typeface="Arial" pitchFamily="34" charset="0"/>
              <a:buChar char="•"/>
            </a:pPr>
            <a:r>
              <a:rPr lang="en-US" dirty="0" smtClean="0"/>
              <a:t>Empowered Teams</a:t>
            </a:r>
            <a:r>
              <a:rPr lang="en-US" b="0" dirty="0" smtClean="0"/>
              <a:t>:  Project teams are generally small and have lot of interaction and communication.  Since the entire team is actively involved, the team is empowered to make decisions.</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15</a:t>
            </a:fld>
            <a:endParaRPr lang="en-US"/>
          </a:p>
        </p:txBody>
      </p:sp>
    </p:spTree>
    <p:extLst>
      <p:ext uri="{BB962C8B-B14F-4D97-AF65-F5344CB8AC3E}">
        <p14:creationId xmlns:p14="http://schemas.microsoft.com/office/powerpoint/2010/main" val="3240190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Agile Development</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People Centric</a:t>
            </a:r>
            <a:r>
              <a:rPr lang="en-US" b="0" dirty="0" smtClean="0"/>
              <a:t>:  More emphasis is on using well-skilled people to do the development than on following specific processes.  Documentation and other non-development activities are minimized and more time is devoted to development and testing.</a:t>
            </a:r>
          </a:p>
          <a:p>
            <a:pPr>
              <a:buFont typeface="Arial" pitchFamily="34" charset="0"/>
              <a:buChar char="•"/>
            </a:pPr>
            <a:r>
              <a:rPr lang="en-US" dirty="0" smtClean="0"/>
              <a:t>More Disciplined</a:t>
            </a:r>
            <a:r>
              <a:rPr lang="en-US" b="0" dirty="0" smtClean="0"/>
              <a:t>:  Everything should be delivered correctly the first time.  So the process involves a lot of team discipline and self-discipline.  Thus, it requires highly-skilled and organized team members.</a:t>
            </a:r>
          </a:p>
          <a:p>
            <a:pPr>
              <a:buFont typeface="Arial" pitchFamily="34" charset="0"/>
              <a:buChar char="•"/>
            </a:pPr>
            <a:r>
              <a:rPr lang="en-US" dirty="0" smtClean="0"/>
              <a:t>Simplicity</a:t>
            </a:r>
            <a:r>
              <a:rPr lang="en-US" b="0" dirty="0" smtClean="0"/>
              <a:t>:  Emphasis is on keeping things as simple as possible and being open to change.</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16</a:t>
            </a:fld>
            <a:endParaRPr lang="en-US"/>
          </a:p>
        </p:txBody>
      </p:sp>
    </p:spTree>
    <p:extLst>
      <p:ext uri="{BB962C8B-B14F-4D97-AF65-F5344CB8AC3E}">
        <p14:creationId xmlns:p14="http://schemas.microsoft.com/office/powerpoint/2010/main" val="2346156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should Agile be considered?</a:t>
            </a:r>
            <a:br>
              <a:rPr lang="en-US" dirty="0" smtClean="0"/>
            </a:br>
            <a:endParaRPr lang="en-US" dirty="0"/>
          </a:p>
        </p:txBody>
      </p:sp>
      <p:sp>
        <p:nvSpPr>
          <p:cNvPr id="3" name="Content Placeholder 2"/>
          <p:cNvSpPr>
            <a:spLocks noGrp="1"/>
          </p:cNvSpPr>
          <p:nvPr>
            <p:ph idx="1"/>
          </p:nvPr>
        </p:nvSpPr>
        <p:spPr/>
        <p:txBody>
          <a:bodyPr/>
          <a:lstStyle/>
          <a:p>
            <a:r>
              <a:rPr lang="en-US" dirty="0" smtClean="0"/>
              <a:t>Benefits to the Customer</a:t>
            </a:r>
          </a:p>
          <a:p>
            <a:pPr>
              <a:buFont typeface="Arial" pitchFamily="34" charset="0"/>
              <a:buChar char="•"/>
            </a:pPr>
            <a:r>
              <a:rPr lang="en-US" b="0" dirty="0" smtClean="0"/>
              <a:t>Customer is more actively involved, and gets higher priority</a:t>
            </a:r>
          </a:p>
          <a:p>
            <a:pPr>
              <a:buFont typeface="Arial" pitchFamily="34" charset="0"/>
              <a:buChar char="•"/>
            </a:pPr>
            <a:r>
              <a:rPr lang="en-US" b="0" dirty="0" smtClean="0"/>
              <a:t>Customer gets regular and frequent status updates</a:t>
            </a:r>
          </a:p>
          <a:p>
            <a:pPr>
              <a:buFont typeface="Arial" pitchFamily="34" charset="0"/>
              <a:buChar char="•"/>
            </a:pPr>
            <a:r>
              <a:rPr lang="en-US" b="0" dirty="0" smtClean="0"/>
              <a:t>Requirements are "accepted" after each iteration</a:t>
            </a:r>
          </a:p>
          <a:p>
            <a:pPr>
              <a:buFont typeface="Arial" pitchFamily="34" charset="0"/>
              <a:buChar char="•"/>
            </a:pPr>
            <a:r>
              <a:rPr lang="en-US" b="0" dirty="0" smtClean="0"/>
              <a:t>Agile methodology emphasizes rapid delivery.  So the key functionalities can be available to use sooner.</a:t>
            </a:r>
          </a:p>
          <a:p>
            <a:pPr>
              <a:buFont typeface="Arial" pitchFamily="34" charset="0"/>
              <a:buChar char="•"/>
            </a:pPr>
            <a:r>
              <a:rPr lang="en-US" b="0" dirty="0" smtClean="0"/>
              <a:t>Delivery is defined by a fixed timescale.  So the customer is assured of receiving some functionality by a fixed time period.</a:t>
            </a:r>
          </a:p>
          <a:p>
            <a:pPr>
              <a:buFont typeface="Arial" pitchFamily="34" charset="0"/>
              <a:buChar char="•"/>
            </a:pPr>
            <a:r>
              <a:rPr lang="en-US" b="0" dirty="0" smtClean="0"/>
              <a:t>More testing is done, so better software quality is delivered</a:t>
            </a:r>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17</a:t>
            </a:fld>
            <a:endParaRPr lang="en-US"/>
          </a:p>
        </p:txBody>
      </p:sp>
    </p:spTree>
    <p:extLst>
      <p:ext uri="{BB962C8B-B14F-4D97-AF65-F5344CB8AC3E}">
        <p14:creationId xmlns:p14="http://schemas.microsoft.com/office/powerpoint/2010/main" val="3138732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should Agile be considered?</a:t>
            </a:r>
            <a:br>
              <a:rPr lang="en-US" dirty="0" smtClean="0"/>
            </a:br>
            <a:endParaRPr lang="en-US" dirty="0"/>
          </a:p>
        </p:txBody>
      </p:sp>
      <p:sp>
        <p:nvSpPr>
          <p:cNvPr id="3" name="Content Placeholder 2"/>
          <p:cNvSpPr>
            <a:spLocks noGrp="1"/>
          </p:cNvSpPr>
          <p:nvPr>
            <p:ph idx="1"/>
          </p:nvPr>
        </p:nvSpPr>
        <p:spPr/>
        <p:txBody>
          <a:bodyPr/>
          <a:lstStyle/>
          <a:p>
            <a:r>
              <a:rPr lang="en-US" dirty="0" smtClean="0"/>
              <a:t>Benefits to the Project Team</a:t>
            </a:r>
          </a:p>
          <a:p>
            <a:pPr>
              <a:buFont typeface="Arial" pitchFamily="34" charset="0"/>
              <a:buChar char="•"/>
            </a:pPr>
            <a:r>
              <a:rPr lang="en-US" b="0" dirty="0" smtClean="0"/>
              <a:t>Project team is involved more actively in all the stages.  The team members collaboratively make decisions and are more empowered.</a:t>
            </a:r>
          </a:p>
          <a:p>
            <a:pPr>
              <a:buFont typeface="Arial" pitchFamily="34" charset="0"/>
              <a:buChar char="•"/>
            </a:pPr>
            <a:r>
              <a:rPr lang="en-US" b="0" dirty="0" smtClean="0"/>
              <a:t>Since the development is incremental, team can focus on the current requirements at any given point of time.</a:t>
            </a:r>
          </a:p>
          <a:p>
            <a:pPr>
              <a:buFont typeface="Arial" pitchFamily="34" charset="0"/>
              <a:buChar char="•"/>
            </a:pPr>
            <a:r>
              <a:rPr lang="en-US" b="0" dirty="0" smtClean="0"/>
              <a:t>More emphasis is on developing the application only, and not on documentation.  Simple and minimal documents are used.</a:t>
            </a:r>
          </a:p>
          <a:p>
            <a:pPr>
              <a:buFont typeface="Arial" pitchFamily="34" charset="0"/>
              <a:buChar char="•"/>
            </a:pPr>
            <a:r>
              <a:rPr lang="en-US" b="0" dirty="0" smtClean="0"/>
              <a:t>Less time is spent in gathering requirements as all the requirements are not gathered up front and are implemented only when they arise.</a:t>
            </a:r>
          </a:p>
          <a:p>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18</a:t>
            </a:fld>
            <a:endParaRPr lang="en-US"/>
          </a:p>
        </p:txBody>
      </p:sp>
    </p:spTree>
    <p:extLst>
      <p:ext uri="{BB962C8B-B14F-4D97-AF65-F5344CB8AC3E}">
        <p14:creationId xmlns:p14="http://schemas.microsoft.com/office/powerpoint/2010/main" val="40423390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should Agile be considered?</a:t>
            </a:r>
            <a:br>
              <a:rPr lang="en-US" dirty="0" smtClean="0"/>
            </a:br>
            <a:endParaRPr lang="en-US" dirty="0"/>
          </a:p>
        </p:txBody>
      </p:sp>
      <p:sp>
        <p:nvSpPr>
          <p:cNvPr id="3" name="Content Placeholder 2"/>
          <p:cNvSpPr>
            <a:spLocks noGrp="1"/>
          </p:cNvSpPr>
          <p:nvPr>
            <p:ph idx="1"/>
          </p:nvPr>
        </p:nvSpPr>
        <p:spPr/>
        <p:txBody>
          <a:bodyPr/>
          <a:lstStyle/>
          <a:p>
            <a:r>
              <a:rPr lang="en-US" dirty="0" smtClean="0"/>
              <a:t>Benefits to the Project Team (continued)</a:t>
            </a:r>
          </a:p>
          <a:p>
            <a:pPr>
              <a:buFont typeface="Arial" pitchFamily="34" charset="0"/>
              <a:buChar char="•"/>
            </a:pPr>
            <a:r>
              <a:rPr lang="en-US" b="0" dirty="0" smtClean="0"/>
              <a:t>Less time is required for planning.</a:t>
            </a:r>
          </a:p>
          <a:p>
            <a:pPr>
              <a:buFont typeface="Arial" pitchFamily="34" charset="0"/>
              <a:buChar char="•"/>
            </a:pPr>
            <a:r>
              <a:rPr lang="en-US" b="0" dirty="0" smtClean="0"/>
              <a:t>Less cost of development as rework, management, documentation, and other non-development work-related cost is reduced.</a:t>
            </a:r>
          </a:p>
          <a:p>
            <a:pPr>
              <a:buFont typeface="Arial" pitchFamily="34" charset="0"/>
              <a:buChar char="•"/>
            </a:pPr>
            <a:r>
              <a:rPr lang="en-US" b="0" dirty="0" smtClean="0"/>
              <a:t>Team develops application collaboratively and in a cooperative environment.</a:t>
            </a:r>
          </a:p>
          <a:p>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19</a:t>
            </a:fld>
            <a:endParaRPr lang="en-US"/>
          </a:p>
        </p:txBody>
      </p:sp>
    </p:spTree>
    <p:extLst>
      <p:ext uri="{BB962C8B-B14F-4D97-AF65-F5344CB8AC3E}">
        <p14:creationId xmlns:p14="http://schemas.microsoft.com/office/powerpoint/2010/main" val="4086149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441CC23-57B8-4EB0-A929-1EEE957DE4A4}" type="slidenum">
              <a:rPr lang="en-US"/>
              <a:pPr>
                <a:defRPr/>
              </a:pPr>
              <a:t>2</a:t>
            </a:fld>
            <a:endParaRPr lang="en-US"/>
          </a:p>
        </p:txBody>
      </p:sp>
      <p:sp>
        <p:nvSpPr>
          <p:cNvPr id="3077" name="Rectangle 2"/>
          <p:cNvSpPr>
            <a:spLocks noGrp="1" noChangeArrowheads="1"/>
          </p:cNvSpPr>
          <p:nvPr>
            <p:ph type="title"/>
          </p:nvPr>
        </p:nvSpPr>
        <p:spPr/>
        <p:txBody>
          <a:bodyPr/>
          <a:lstStyle/>
          <a:p>
            <a:r>
              <a:rPr lang="en-GB" dirty="0" smtClean="0">
                <a:cs typeface="Times" pitchFamily="1" charset="0"/>
              </a:rPr>
              <a:t>11.1 What is Project Management?</a:t>
            </a:r>
            <a:r>
              <a:rPr lang="en-US" dirty="0" smtClean="0"/>
              <a:t> </a:t>
            </a:r>
          </a:p>
        </p:txBody>
      </p:sp>
      <p:sp>
        <p:nvSpPr>
          <p:cNvPr id="3078" name="Rectangle 3"/>
          <p:cNvSpPr>
            <a:spLocks noGrp="1" noChangeArrowheads="1"/>
          </p:cNvSpPr>
          <p:nvPr>
            <p:ph type="body" idx="1"/>
          </p:nvPr>
        </p:nvSpPr>
        <p:spPr/>
        <p:txBody>
          <a:bodyPr/>
          <a:lstStyle/>
          <a:p>
            <a:pPr marL="0" indent="0"/>
            <a:r>
              <a:rPr lang="en-GB" dirty="0" smtClean="0">
                <a:cs typeface="Times" pitchFamily="1" charset="0"/>
              </a:rPr>
              <a:t>Project management encompasses all the activities needed to plan and execute a project:</a:t>
            </a:r>
            <a:r>
              <a:rPr lang="en-US" dirty="0" smtClean="0"/>
              <a:t> </a:t>
            </a:r>
          </a:p>
          <a:p>
            <a:pPr lvl="1"/>
            <a:r>
              <a:rPr lang="en-GB" dirty="0" smtClean="0">
                <a:cs typeface="Times" pitchFamily="1" charset="0"/>
              </a:rPr>
              <a:t>Deciding what needs to be done</a:t>
            </a:r>
            <a:r>
              <a:rPr lang="en-US" dirty="0" smtClean="0"/>
              <a:t> </a:t>
            </a:r>
          </a:p>
          <a:p>
            <a:pPr lvl="1"/>
            <a:r>
              <a:rPr lang="en-GB" dirty="0" smtClean="0">
                <a:cs typeface="Times" pitchFamily="1" charset="0"/>
              </a:rPr>
              <a:t>Estimating costs</a:t>
            </a:r>
            <a:r>
              <a:rPr lang="en-US" dirty="0" smtClean="0"/>
              <a:t> </a:t>
            </a:r>
          </a:p>
          <a:p>
            <a:pPr lvl="1"/>
            <a:r>
              <a:rPr lang="en-GB" dirty="0" smtClean="0">
                <a:cs typeface="Times" pitchFamily="1" charset="0"/>
              </a:rPr>
              <a:t>Ensuring that there are suitable people to undertake the project</a:t>
            </a:r>
          </a:p>
          <a:p>
            <a:pPr lvl="1"/>
            <a:r>
              <a:rPr lang="en-GB" dirty="0" smtClean="0">
                <a:cs typeface="Times" pitchFamily="1" charset="0"/>
              </a:rPr>
              <a:t>Defining responsibilities</a:t>
            </a:r>
            <a:r>
              <a:rPr lang="en-US" dirty="0" smtClean="0">
                <a:cs typeface="Times" pitchFamily="1" charset="0"/>
              </a:rPr>
              <a:t> </a:t>
            </a:r>
          </a:p>
          <a:p>
            <a:pPr lvl="1"/>
            <a:r>
              <a:rPr lang="en-GB" dirty="0" smtClean="0">
                <a:cs typeface="Times" pitchFamily="1" charset="0"/>
              </a:rPr>
              <a:t>Scheduling</a:t>
            </a:r>
            <a:r>
              <a:rPr lang="en-US" dirty="0" smtClean="0">
                <a:cs typeface="Times" pitchFamily="1" charset="0"/>
              </a:rPr>
              <a:t> </a:t>
            </a:r>
          </a:p>
          <a:p>
            <a:pPr lvl="1"/>
            <a:r>
              <a:rPr lang="en-GB" dirty="0" smtClean="0">
                <a:cs typeface="Times" pitchFamily="1" charset="0"/>
              </a:rPr>
              <a:t>Making arrangements</a:t>
            </a:r>
            <a:r>
              <a:rPr lang="en-GB" b="1" dirty="0" smtClean="0">
                <a:cs typeface="Times" pitchFamily="1" charset="0"/>
              </a:rPr>
              <a:t> </a:t>
            </a:r>
            <a:r>
              <a:rPr lang="en-GB" dirty="0" smtClean="0">
                <a:cs typeface="Times" pitchFamily="1" charset="0"/>
              </a:rPr>
              <a:t>for the work</a:t>
            </a:r>
            <a:r>
              <a:rPr lang="en-US" dirty="0" smtClean="0">
                <a:cs typeface="Times" pitchFamily="1" charset="0"/>
              </a:rPr>
              <a:t> </a:t>
            </a:r>
          </a:p>
          <a:p>
            <a:pPr lvl="1"/>
            <a:r>
              <a:rPr lang="en-US" i="1" dirty="0" smtClean="0">
                <a:cs typeface="Times" pitchFamily="1" charset="0"/>
              </a:rPr>
              <a:t>continued ...</a:t>
            </a:r>
            <a:endParaRPr lang="en-US" dirty="0" smtClean="0">
              <a:cs typeface="Times" pitchFamily="1"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is difficult since...</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b="0" dirty="0" smtClean="0"/>
              <a:t>It requires more testing and active customer involvement.</a:t>
            </a:r>
          </a:p>
          <a:p>
            <a:pPr>
              <a:buFont typeface="Arial" pitchFamily="34" charset="0"/>
              <a:buChar char="•"/>
            </a:pPr>
            <a:r>
              <a:rPr lang="en-US" b="0" dirty="0" smtClean="0"/>
              <a:t>It impacts management more than developers.  Management has to be more open, be actively involved in the development process and (most importantly) allow the team to make decisions.</a:t>
            </a:r>
          </a:p>
          <a:p>
            <a:pPr>
              <a:buFont typeface="Arial" pitchFamily="34" charset="0"/>
              <a:buChar char="•"/>
            </a:pPr>
            <a:r>
              <a:rPr lang="en-US" b="0" dirty="0" smtClean="0"/>
              <a:t>Code will be integrated continuously. To ensure the application is always in a workable state, all the code has to work … always.</a:t>
            </a:r>
          </a:p>
          <a:p>
            <a:pPr>
              <a:buFont typeface="Arial" pitchFamily="34" charset="0"/>
              <a:buChar char="•"/>
            </a:pPr>
            <a:r>
              <a:rPr lang="en-US" b="0" dirty="0" smtClean="0"/>
              <a:t>Highly skilled and flexible people with passion should be involved.</a:t>
            </a:r>
          </a:p>
          <a:p>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20</a:t>
            </a:fld>
            <a:endParaRPr lang="en-US"/>
          </a:p>
        </p:txBody>
      </p:sp>
    </p:spTree>
    <p:extLst>
      <p:ext uri="{BB962C8B-B14F-4D97-AF65-F5344CB8AC3E}">
        <p14:creationId xmlns:p14="http://schemas.microsoft.com/office/powerpoint/2010/main" val="742201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is best suited for a project with...</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sz="3600" b="0" dirty="0" smtClean="0"/>
              <a:t>Frequently changing requirements</a:t>
            </a:r>
          </a:p>
          <a:p>
            <a:pPr>
              <a:buFont typeface="Arial" pitchFamily="34" charset="0"/>
              <a:buChar char="•"/>
            </a:pPr>
            <a:r>
              <a:rPr lang="en-US" sz="3600" b="0" dirty="0" smtClean="0"/>
              <a:t>The team and the customer are co-located</a:t>
            </a:r>
          </a:p>
          <a:p>
            <a:pPr>
              <a:buFont typeface="Arial" pitchFamily="34" charset="0"/>
              <a:buChar char="•"/>
            </a:pPr>
            <a:r>
              <a:rPr lang="en-US" sz="3600" b="0" dirty="0" smtClean="0"/>
              <a:t>Client open to lot of involvement and ready to invest time</a:t>
            </a:r>
          </a:p>
          <a:p>
            <a:pPr>
              <a:buFont typeface="Arial" pitchFamily="34" charset="0"/>
              <a:buChar char="•"/>
            </a:pPr>
            <a:endParaRPr lang="en-US" sz="3600"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21</a:t>
            </a:fld>
            <a:endParaRPr lang="en-US"/>
          </a:p>
        </p:txBody>
      </p:sp>
    </p:spTree>
    <p:extLst>
      <p:ext uri="{BB962C8B-B14F-4D97-AF65-F5344CB8AC3E}">
        <p14:creationId xmlns:p14="http://schemas.microsoft.com/office/powerpoint/2010/main" val="15934025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of Agile Software Development</a:t>
            </a:r>
            <a:br>
              <a:rPr lang="en-US"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b="0" dirty="0" smtClean="0"/>
              <a:t>Kick-off meeting.</a:t>
            </a:r>
          </a:p>
          <a:p>
            <a:pPr>
              <a:buFont typeface="Arial" pitchFamily="34" charset="0"/>
              <a:buChar char="•"/>
            </a:pPr>
            <a:r>
              <a:rPr lang="en-US" b="0" dirty="0" smtClean="0"/>
              <a:t>Known requirements are understood and prioritized.  Development plan is proposed accordingly.</a:t>
            </a:r>
          </a:p>
          <a:p>
            <a:pPr>
              <a:buFont typeface="Arial" pitchFamily="34" charset="0"/>
              <a:buChar char="•"/>
            </a:pPr>
            <a:r>
              <a:rPr lang="en-US" b="0" dirty="0" smtClean="0"/>
              <a:t>Relative complexity of each requirement is estimated.</a:t>
            </a:r>
          </a:p>
          <a:p>
            <a:pPr>
              <a:buFont typeface="Arial" pitchFamily="34" charset="0"/>
              <a:buChar char="•"/>
            </a:pPr>
            <a:r>
              <a:rPr lang="en-US" b="0" dirty="0" smtClean="0"/>
              <a:t>Sufficient design using simple diagrams is done.</a:t>
            </a:r>
          </a:p>
          <a:p>
            <a:pPr>
              <a:buFont typeface="Arial" pitchFamily="34" charset="0"/>
              <a:buChar char="•"/>
            </a:pPr>
            <a:r>
              <a:rPr lang="en-US" b="0" dirty="0" smtClean="0"/>
              <a:t>Test Driven Development (TDD) approach may be used. TDD emphases “writing test first and then writing code to pass the test”.  It can help in avoiding over-coding.</a:t>
            </a:r>
          </a:p>
          <a:p>
            <a:pPr>
              <a:buFont typeface="Arial" pitchFamily="34" charset="0"/>
              <a:buChar char="•"/>
            </a:pPr>
            <a:r>
              <a:rPr lang="en-US" b="0" dirty="0" smtClean="0"/>
              <a:t>Development is done sometimes in pairs with a lot of team interaction.  Ownership of code is shared when pair programming is done.</a:t>
            </a:r>
          </a:p>
          <a:p>
            <a:pPr>
              <a:buFont typeface="Arial" pitchFamily="34" charset="0"/>
              <a:buChar char="•"/>
            </a:pPr>
            <a:r>
              <a:rPr lang="en-US" b="0" dirty="0" smtClean="0"/>
              <a:t>Code is tested more frequently. </a:t>
            </a:r>
          </a:p>
          <a:p>
            <a:endParaRPr lang="en-US" b="0"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22</a:t>
            </a:fld>
            <a:endParaRPr lang="en-US"/>
          </a:p>
        </p:txBody>
      </p:sp>
    </p:spTree>
    <p:extLst>
      <p:ext uri="{BB962C8B-B14F-4D97-AF65-F5344CB8AC3E}">
        <p14:creationId xmlns:p14="http://schemas.microsoft.com/office/powerpoint/2010/main" val="139038360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Iteration Life Cycle Stages</a:t>
            </a:r>
            <a:br>
              <a:rPr lang="en-US" dirty="0" smtClean="0"/>
            </a:b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pPr>
              <a:defRPr/>
            </a:pPr>
            <a:r>
              <a:rPr lang="en-US" smtClean="0"/>
              <a:t>© Lethbridge/Laganière 2005</a:t>
            </a:r>
            <a:endParaRPr lang="en-US"/>
          </a:p>
        </p:txBody>
      </p:sp>
      <p:sp>
        <p:nvSpPr>
          <p:cNvPr id="5" name="Footer Placeholder 4"/>
          <p:cNvSpPr>
            <a:spLocks noGrp="1"/>
          </p:cNvSpPr>
          <p:nvPr>
            <p:ph type="ftr" sz="quarter" idx="11"/>
          </p:nvPr>
        </p:nvSpPr>
        <p:spPr/>
        <p:txBody>
          <a:bodyPr/>
          <a:lstStyle/>
          <a:p>
            <a:pPr>
              <a:defRPr/>
            </a:pPr>
            <a:r>
              <a:rPr lang="en-US" smtClean="0"/>
              <a:t>Chapter 11: Managing the Software Process</a:t>
            </a:r>
            <a:endParaRPr lang="en-US"/>
          </a:p>
        </p:txBody>
      </p:sp>
      <p:sp>
        <p:nvSpPr>
          <p:cNvPr id="6" name="Slide Number Placeholder 5"/>
          <p:cNvSpPr>
            <a:spLocks noGrp="1"/>
          </p:cNvSpPr>
          <p:nvPr>
            <p:ph type="sldNum" sz="quarter" idx="12"/>
          </p:nvPr>
        </p:nvSpPr>
        <p:spPr/>
        <p:txBody>
          <a:bodyPr/>
          <a:lstStyle/>
          <a:p>
            <a:pPr>
              <a:defRPr/>
            </a:pPr>
            <a:fld id="{FF7E927B-6F37-40BC-8935-01D8FB98226F}" type="slidenum">
              <a:rPr lang="en-US" smtClean="0"/>
              <a:pPr>
                <a:defRPr/>
              </a:pPr>
              <a:t>23</a:t>
            </a:fld>
            <a:endParaRPr lang="en-US"/>
          </a:p>
        </p:txBody>
      </p:sp>
      <p:pic>
        <p:nvPicPr>
          <p:cNvPr id="12083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43163" y="1524000"/>
            <a:ext cx="4257675" cy="425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100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3F81FE21-F0E8-4D18-8A00-DE8BC3849F64}" type="slidenum">
              <a:rPr lang="en-US"/>
              <a:pPr>
                <a:defRPr/>
              </a:pPr>
              <a:t>24</a:t>
            </a:fld>
            <a:endParaRPr lang="en-US"/>
          </a:p>
        </p:txBody>
      </p:sp>
      <p:sp>
        <p:nvSpPr>
          <p:cNvPr id="22533" name="Rectangle 2"/>
          <p:cNvSpPr>
            <a:spLocks noGrp="1" noChangeArrowheads="1"/>
          </p:cNvSpPr>
          <p:nvPr>
            <p:ph type="title"/>
          </p:nvPr>
        </p:nvSpPr>
        <p:spPr/>
        <p:txBody>
          <a:bodyPr/>
          <a:lstStyle/>
          <a:p>
            <a:r>
              <a:rPr lang="en-GB" dirty="0" smtClean="0">
                <a:cs typeface="Times New Roman" pitchFamily="18" charset="0"/>
              </a:rPr>
              <a:t>Reengineering</a:t>
            </a:r>
          </a:p>
        </p:txBody>
      </p:sp>
      <p:sp>
        <p:nvSpPr>
          <p:cNvPr id="22534" name="Rectangle 3"/>
          <p:cNvSpPr>
            <a:spLocks noGrp="1" noChangeArrowheads="1"/>
          </p:cNvSpPr>
          <p:nvPr>
            <p:ph type="body" idx="1"/>
          </p:nvPr>
        </p:nvSpPr>
        <p:spPr/>
        <p:txBody>
          <a:bodyPr/>
          <a:lstStyle/>
          <a:p>
            <a:pPr marL="0" indent="0"/>
            <a:r>
              <a:rPr lang="en-GB" dirty="0" smtClean="0">
                <a:cs typeface="Times" pitchFamily="1" charset="0"/>
              </a:rPr>
              <a:t>Periodically project managers should set aside some time to re-engineer part or all of the system</a:t>
            </a:r>
            <a:r>
              <a:rPr lang="en-US" b="0" dirty="0" smtClean="0">
                <a:cs typeface="Times New Roman" pitchFamily="18" charset="0"/>
              </a:rPr>
              <a:t> </a:t>
            </a:r>
          </a:p>
          <a:p>
            <a:pPr lvl="1"/>
            <a:r>
              <a:rPr lang="en-GB" dirty="0" smtClean="0">
                <a:cs typeface="Times" pitchFamily="1" charset="0"/>
              </a:rPr>
              <a:t>The extent of this work can vary considerably: </a:t>
            </a:r>
          </a:p>
          <a:p>
            <a:pPr lvl="2"/>
            <a:r>
              <a:rPr lang="en-GB" dirty="0" smtClean="0">
                <a:cs typeface="Times" pitchFamily="1" charset="0"/>
              </a:rPr>
              <a:t>Cleaning up the code to make it more readable. </a:t>
            </a:r>
          </a:p>
          <a:p>
            <a:pPr lvl="2"/>
            <a:r>
              <a:rPr lang="en-GB" dirty="0" smtClean="0">
                <a:cs typeface="Times" pitchFamily="1" charset="0"/>
              </a:rPr>
              <a:t>Completely replacing a layer.</a:t>
            </a:r>
          </a:p>
          <a:p>
            <a:pPr lvl="2"/>
            <a:r>
              <a:rPr lang="en-GB" i="1" dirty="0" smtClean="0">
                <a:cs typeface="Times" pitchFamily="1" charset="0"/>
              </a:rPr>
              <a:t>Re-factoring</a:t>
            </a:r>
            <a:r>
              <a:rPr lang="en-GB" dirty="0" smtClean="0">
                <a:cs typeface="Times" pitchFamily="1" charset="0"/>
              </a:rPr>
              <a:t> part of the design.</a:t>
            </a:r>
            <a:r>
              <a:rPr lang="en-US" dirty="0" smtClean="0">
                <a:cs typeface="Times New Roman" pitchFamily="18" charset="0"/>
              </a:rPr>
              <a:t> </a:t>
            </a:r>
          </a:p>
          <a:p>
            <a:pPr lvl="1"/>
            <a:r>
              <a:rPr lang="en-GB" dirty="0" smtClean="0">
                <a:cs typeface="Times" pitchFamily="1" charset="0"/>
              </a:rPr>
              <a:t>In general, the objective of a re-engineering activity is to increase maintainability</a:t>
            </a:r>
            <a:r>
              <a:rPr lang="en-GB" b="1" dirty="0" smtClean="0">
                <a:cs typeface="Times" pitchFamily="1" charset="0"/>
              </a:rPr>
              <a:t>.</a:t>
            </a:r>
            <a:r>
              <a:rPr lang="en-US" b="1" dirty="0" smtClean="0">
                <a:cs typeface="Times New Roman" pitchFamily="18" charset="0"/>
              </a:rPr>
              <a:t>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FCABFC5E-323F-4CD0-904D-2A41FF3E5875}" type="slidenum">
              <a:rPr lang="en-US"/>
              <a:pPr>
                <a:defRPr/>
              </a:pPr>
              <a:t>25</a:t>
            </a:fld>
            <a:endParaRPr lang="en-US"/>
          </a:p>
        </p:txBody>
      </p:sp>
      <p:sp>
        <p:nvSpPr>
          <p:cNvPr id="23557" name="Rectangle 2"/>
          <p:cNvSpPr>
            <a:spLocks noGrp="1" noChangeArrowheads="1"/>
          </p:cNvSpPr>
          <p:nvPr>
            <p:ph type="title"/>
          </p:nvPr>
        </p:nvSpPr>
        <p:spPr/>
        <p:txBody>
          <a:bodyPr/>
          <a:lstStyle/>
          <a:p>
            <a:r>
              <a:rPr lang="en-US" smtClean="0">
                <a:cs typeface="Times New Roman" pitchFamily="18" charset="0"/>
              </a:rPr>
              <a:t>11.3 Cost estimation</a:t>
            </a:r>
          </a:p>
        </p:txBody>
      </p:sp>
      <p:sp>
        <p:nvSpPr>
          <p:cNvPr id="23558" name="Rectangle 3"/>
          <p:cNvSpPr>
            <a:spLocks noGrp="1" noChangeArrowheads="1"/>
          </p:cNvSpPr>
          <p:nvPr>
            <p:ph type="body" idx="1"/>
          </p:nvPr>
        </p:nvSpPr>
        <p:spPr>
          <a:xfrm>
            <a:off x="990600" y="1066800"/>
            <a:ext cx="7543800" cy="4800600"/>
          </a:xfrm>
        </p:spPr>
        <p:txBody>
          <a:bodyPr/>
          <a:lstStyle/>
          <a:p>
            <a:pPr marL="0" indent="0"/>
            <a:r>
              <a:rPr lang="en-GB" dirty="0" smtClean="0">
                <a:cs typeface="Times" pitchFamily="1" charset="0"/>
              </a:rPr>
              <a:t>To estimate how much software engineering time will be required to do some work</a:t>
            </a:r>
            <a:r>
              <a:rPr lang="en-GB" b="0" dirty="0" smtClean="0">
                <a:cs typeface="Times" pitchFamily="1" charset="0"/>
              </a:rPr>
              <a:t>.</a:t>
            </a:r>
          </a:p>
          <a:p>
            <a:pPr lvl="1"/>
            <a:r>
              <a:rPr lang="en-GB" i="1" dirty="0" smtClean="0">
                <a:cs typeface="Times" pitchFamily="1" charset="0"/>
              </a:rPr>
              <a:t>Elapsed time</a:t>
            </a:r>
          </a:p>
          <a:p>
            <a:pPr lvl="2"/>
            <a:r>
              <a:rPr lang="en-GB" dirty="0" smtClean="0">
                <a:cs typeface="Times" pitchFamily="1" charset="0"/>
              </a:rPr>
              <a:t>The difference in time from the start date to the end date of a task or project. </a:t>
            </a:r>
          </a:p>
          <a:p>
            <a:pPr lvl="1"/>
            <a:r>
              <a:rPr lang="en-GB" i="1" dirty="0" smtClean="0">
                <a:cs typeface="Times" pitchFamily="1" charset="0"/>
              </a:rPr>
              <a:t>Development effort</a:t>
            </a:r>
            <a:endParaRPr lang="en-GB" dirty="0" smtClean="0">
              <a:cs typeface="Times" pitchFamily="1" charset="0"/>
            </a:endParaRPr>
          </a:p>
          <a:p>
            <a:pPr lvl="2"/>
            <a:r>
              <a:rPr lang="en-GB" dirty="0" smtClean="0">
                <a:cs typeface="Times" pitchFamily="1" charset="0"/>
              </a:rPr>
              <a:t>The amount of </a:t>
            </a:r>
            <a:r>
              <a:rPr lang="en-GB" dirty="0" err="1" smtClean="0">
                <a:cs typeface="Times" pitchFamily="1" charset="0"/>
              </a:rPr>
              <a:t>labor</a:t>
            </a:r>
            <a:r>
              <a:rPr lang="en-GB" dirty="0" smtClean="0">
                <a:cs typeface="Times" pitchFamily="1" charset="0"/>
              </a:rPr>
              <a:t> used in </a:t>
            </a:r>
            <a:r>
              <a:rPr lang="en-GB" i="1" dirty="0" smtClean="0">
                <a:cs typeface="Times" pitchFamily="1" charset="0"/>
              </a:rPr>
              <a:t>person-months</a:t>
            </a:r>
            <a:r>
              <a:rPr lang="en-GB" dirty="0" smtClean="0">
                <a:cs typeface="Times" pitchFamily="1" charset="0"/>
              </a:rPr>
              <a:t> or </a:t>
            </a:r>
            <a:r>
              <a:rPr lang="en-GB" i="1" dirty="0" smtClean="0">
                <a:cs typeface="Times" pitchFamily="1" charset="0"/>
              </a:rPr>
              <a:t>person-days.</a:t>
            </a:r>
          </a:p>
          <a:p>
            <a:pPr lvl="2"/>
            <a:r>
              <a:rPr lang="en-GB" dirty="0" smtClean="0">
                <a:cs typeface="Times" pitchFamily="1" charset="0"/>
              </a:rPr>
              <a:t>To convert an estimate of development effort to an amount of money:</a:t>
            </a:r>
          </a:p>
          <a:p>
            <a:pPr lvl="3">
              <a:buFontTx/>
              <a:buNone/>
            </a:pPr>
            <a:r>
              <a:rPr lang="en-GB" dirty="0" smtClean="0">
                <a:cs typeface="Times" pitchFamily="1" charset="0"/>
              </a:rPr>
              <a:t>   You multiply it by the </a:t>
            </a:r>
            <a:r>
              <a:rPr lang="en-GB" i="1" dirty="0" smtClean="0">
                <a:cs typeface="Times" pitchFamily="1" charset="0"/>
              </a:rPr>
              <a:t>weighted average cost</a:t>
            </a:r>
            <a:r>
              <a:rPr lang="en-GB" dirty="0" smtClean="0">
                <a:cs typeface="Times" pitchFamily="1" charset="0"/>
              </a:rPr>
              <a:t> (</a:t>
            </a:r>
            <a:r>
              <a:rPr lang="en-GB" i="1" dirty="0" smtClean="0">
                <a:cs typeface="Times" pitchFamily="1" charset="0"/>
              </a:rPr>
              <a:t>burdened</a:t>
            </a:r>
            <a:r>
              <a:rPr lang="en-GB" dirty="0" smtClean="0">
                <a:cs typeface="Times" pitchFamily="1" charset="0"/>
              </a:rPr>
              <a:t> cost) of employing a software engineer for a month (or a day).</a:t>
            </a:r>
            <a:r>
              <a:rPr lang="en-US" b="1" dirty="0" smtClean="0">
                <a:cs typeface="Times New Roman" pitchFamily="18" charset="0"/>
              </a:rPr>
              <a:t>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D1A65A30-9FB2-4F18-9C6A-6580BAFE185C}" type="slidenum">
              <a:rPr lang="en-US"/>
              <a:pPr>
                <a:defRPr/>
              </a:pPr>
              <a:t>26</a:t>
            </a:fld>
            <a:endParaRPr lang="en-US"/>
          </a:p>
        </p:txBody>
      </p:sp>
      <p:sp>
        <p:nvSpPr>
          <p:cNvPr id="24581"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24582" name="Rectangle 3"/>
          <p:cNvSpPr>
            <a:spLocks noGrp="1" noChangeArrowheads="1"/>
          </p:cNvSpPr>
          <p:nvPr>
            <p:ph type="body" idx="1"/>
          </p:nvPr>
        </p:nvSpPr>
        <p:spPr/>
        <p:txBody>
          <a:bodyPr/>
          <a:lstStyle/>
          <a:p>
            <a:pPr marL="0" indent="0"/>
            <a:r>
              <a:rPr lang="en-US" dirty="0" smtClean="0">
                <a:cs typeface="Times New Roman" pitchFamily="18" charset="0"/>
              </a:rPr>
              <a:t>Principle 1: Divide and conquer.</a:t>
            </a:r>
          </a:p>
          <a:p>
            <a:pPr lvl="1"/>
            <a:r>
              <a:rPr lang="en-GB" dirty="0" smtClean="0">
                <a:cs typeface="Times" pitchFamily="1" charset="0"/>
              </a:rPr>
              <a:t>To make a better estimate, you should divide the project up into individual subsystems.</a:t>
            </a:r>
          </a:p>
          <a:p>
            <a:pPr lvl="1"/>
            <a:r>
              <a:rPr lang="en-GB" dirty="0" smtClean="0">
                <a:cs typeface="Times" pitchFamily="1" charset="0"/>
              </a:rPr>
              <a:t>Then divide each subsystem further into the activities that will be required to develop it. </a:t>
            </a:r>
          </a:p>
          <a:p>
            <a:pPr lvl="1"/>
            <a:r>
              <a:rPr lang="en-GB" dirty="0" smtClean="0">
                <a:cs typeface="Times" pitchFamily="1" charset="0"/>
              </a:rPr>
              <a:t>Then make a series of detailed estimates for each individual activity.</a:t>
            </a:r>
          </a:p>
          <a:p>
            <a:pPr lvl="1"/>
            <a:r>
              <a:rPr lang="en-GB" dirty="0" smtClean="0">
                <a:cs typeface="Times" pitchFamily="1" charset="0"/>
              </a:rPr>
              <a:t>Then sum the results to arrive at the grand total estimate for the project</a:t>
            </a:r>
            <a:r>
              <a:rPr lang="en-US" dirty="0" smtClean="0">
                <a:cs typeface="Times New Roman" pitchFamily="18" charset="0"/>
              </a:rPr>
              <a:t>.</a:t>
            </a:r>
            <a:r>
              <a:rPr lang="en-US" b="1" dirty="0" smtClean="0">
                <a:cs typeface="Times New Roman" pitchFamily="18" charset="0"/>
              </a:rPr>
              <a:t>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00261604-BB44-42AA-A03C-E73EBDEC4336}" type="slidenum">
              <a:rPr lang="en-US"/>
              <a:pPr>
                <a:defRPr/>
              </a:pPr>
              <a:t>27</a:t>
            </a:fld>
            <a:endParaRPr lang="en-US"/>
          </a:p>
        </p:txBody>
      </p:sp>
      <p:sp>
        <p:nvSpPr>
          <p:cNvPr id="25605"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25606" name="Rectangle 3"/>
          <p:cNvSpPr>
            <a:spLocks noGrp="1" noChangeArrowheads="1"/>
          </p:cNvSpPr>
          <p:nvPr>
            <p:ph type="body" idx="1"/>
          </p:nvPr>
        </p:nvSpPr>
        <p:spPr/>
        <p:txBody>
          <a:bodyPr/>
          <a:lstStyle/>
          <a:p>
            <a:pPr marL="0" indent="0"/>
            <a:r>
              <a:rPr lang="en-US" dirty="0" smtClean="0">
                <a:cs typeface="Times New Roman" pitchFamily="18" charset="0"/>
              </a:rPr>
              <a:t>Principle 2: </a:t>
            </a:r>
            <a:r>
              <a:rPr lang="en-GB" dirty="0" smtClean="0">
                <a:cs typeface="Times" pitchFamily="1" charset="0"/>
              </a:rPr>
              <a:t>Include all activities when making estimates.</a:t>
            </a:r>
            <a:r>
              <a:rPr lang="en-US" dirty="0" smtClean="0">
                <a:cs typeface="Times New Roman" pitchFamily="18" charset="0"/>
              </a:rPr>
              <a:t> </a:t>
            </a:r>
          </a:p>
          <a:p>
            <a:pPr lvl="1"/>
            <a:r>
              <a:rPr lang="en-GB" dirty="0" smtClean="0">
                <a:cs typeface="Times" pitchFamily="1" charset="0"/>
              </a:rPr>
              <a:t>The time required for </a:t>
            </a:r>
            <a:r>
              <a:rPr lang="en-GB" i="1" dirty="0" smtClean="0">
                <a:cs typeface="Times" pitchFamily="1" charset="0"/>
              </a:rPr>
              <a:t>all</a:t>
            </a:r>
            <a:r>
              <a:rPr lang="en-GB" dirty="0" smtClean="0">
                <a:cs typeface="Times" pitchFamily="1" charset="0"/>
              </a:rPr>
              <a:t> development activities must be taken into account.</a:t>
            </a:r>
          </a:p>
          <a:p>
            <a:pPr lvl="1"/>
            <a:r>
              <a:rPr lang="en-GB" dirty="0" smtClean="0">
                <a:cs typeface="Times" pitchFamily="1" charset="0"/>
              </a:rPr>
              <a:t>Including:</a:t>
            </a:r>
          </a:p>
          <a:p>
            <a:pPr lvl="3"/>
            <a:r>
              <a:rPr lang="en-GB" dirty="0" smtClean="0">
                <a:cs typeface="Times" pitchFamily="1" charset="0"/>
              </a:rPr>
              <a:t>Prototyping</a:t>
            </a:r>
          </a:p>
          <a:p>
            <a:pPr lvl="3"/>
            <a:r>
              <a:rPr lang="en-GB" dirty="0" smtClean="0">
                <a:cs typeface="Times" pitchFamily="1" charset="0"/>
              </a:rPr>
              <a:t>Design</a:t>
            </a:r>
          </a:p>
          <a:p>
            <a:pPr lvl="3"/>
            <a:r>
              <a:rPr lang="en-GB" dirty="0" smtClean="0">
                <a:cs typeface="Times" pitchFamily="1" charset="0"/>
              </a:rPr>
              <a:t>Inspecting</a:t>
            </a:r>
          </a:p>
          <a:p>
            <a:pPr lvl="3"/>
            <a:r>
              <a:rPr lang="en-GB" dirty="0" smtClean="0">
                <a:cs typeface="Times" pitchFamily="1" charset="0"/>
              </a:rPr>
              <a:t>Testing</a:t>
            </a:r>
          </a:p>
          <a:p>
            <a:pPr lvl="3"/>
            <a:r>
              <a:rPr lang="en-GB" dirty="0" smtClean="0">
                <a:cs typeface="Times" pitchFamily="1" charset="0"/>
              </a:rPr>
              <a:t>Debugging</a:t>
            </a:r>
          </a:p>
          <a:p>
            <a:pPr lvl="3"/>
            <a:r>
              <a:rPr lang="en-GB" dirty="0" smtClean="0">
                <a:cs typeface="Times" pitchFamily="1" charset="0"/>
              </a:rPr>
              <a:t>Writing user documentation</a:t>
            </a:r>
          </a:p>
          <a:p>
            <a:pPr lvl="3"/>
            <a:r>
              <a:rPr lang="en-GB" dirty="0" smtClean="0">
                <a:cs typeface="Times" pitchFamily="1" charset="0"/>
              </a:rPr>
              <a:t>Deployment.</a:t>
            </a:r>
            <a:r>
              <a:rPr lang="en-US" dirty="0" smtClean="0">
                <a:cs typeface="Times" pitchFamily="1" charset="0"/>
              </a:rPr>
              <a:t> </a:t>
            </a:r>
            <a:endParaRPr lang="en-US" b="1" dirty="0" smtClean="0">
              <a:cs typeface="Times New Roman" pitchFamily="18"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4319E15D-02C5-44D4-92A8-136F326A9728}" type="slidenum">
              <a:rPr lang="en-US"/>
              <a:pPr>
                <a:defRPr/>
              </a:pPr>
              <a:t>28</a:t>
            </a:fld>
            <a:endParaRPr lang="en-US"/>
          </a:p>
        </p:txBody>
      </p:sp>
      <p:sp>
        <p:nvSpPr>
          <p:cNvPr id="26629"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26630" name="Rectangle 3"/>
          <p:cNvSpPr>
            <a:spLocks noGrp="1" noChangeArrowheads="1"/>
          </p:cNvSpPr>
          <p:nvPr>
            <p:ph type="body" idx="1"/>
          </p:nvPr>
        </p:nvSpPr>
        <p:spPr>
          <a:xfrm>
            <a:off x="1066800" y="1371600"/>
            <a:ext cx="7848600" cy="4800600"/>
          </a:xfrm>
        </p:spPr>
        <p:txBody>
          <a:bodyPr/>
          <a:lstStyle/>
          <a:p>
            <a:pPr marL="0" indent="0">
              <a:lnSpc>
                <a:spcPct val="90000"/>
              </a:lnSpc>
            </a:pPr>
            <a:r>
              <a:rPr lang="en-US" dirty="0" smtClean="0">
                <a:cs typeface="Times New Roman" pitchFamily="18" charset="0"/>
              </a:rPr>
              <a:t>Principle 3: </a:t>
            </a:r>
            <a:r>
              <a:rPr lang="en-GB" dirty="0" smtClean="0">
                <a:cs typeface="Times" pitchFamily="1" charset="0"/>
              </a:rPr>
              <a:t>Base your estimates on past experience combined with knowledge of the current project.</a:t>
            </a:r>
            <a:r>
              <a:rPr lang="en-US" dirty="0" smtClean="0">
                <a:cs typeface="Times New Roman" pitchFamily="18" charset="0"/>
              </a:rPr>
              <a:t> </a:t>
            </a:r>
          </a:p>
          <a:p>
            <a:pPr lvl="1">
              <a:lnSpc>
                <a:spcPct val="90000"/>
              </a:lnSpc>
            </a:pPr>
            <a:r>
              <a:rPr lang="en-GB" dirty="0" smtClean="0">
                <a:cs typeface="Times" pitchFamily="1" charset="0"/>
              </a:rPr>
              <a:t>If you are developing a project that has many similarities with a past project:</a:t>
            </a:r>
          </a:p>
          <a:p>
            <a:pPr lvl="2">
              <a:lnSpc>
                <a:spcPct val="90000"/>
              </a:lnSpc>
            </a:pPr>
            <a:r>
              <a:rPr lang="en-GB" dirty="0" smtClean="0">
                <a:cs typeface="Times" pitchFamily="1" charset="0"/>
              </a:rPr>
              <a:t> You can expect it to take a similar amount of work.</a:t>
            </a:r>
            <a:r>
              <a:rPr lang="en-US" dirty="0" smtClean="0">
                <a:cs typeface="Times" pitchFamily="1" charset="0"/>
              </a:rPr>
              <a:t> </a:t>
            </a:r>
            <a:endParaRPr lang="en-GB" dirty="0" smtClean="0">
              <a:cs typeface="Times" pitchFamily="1" charset="0"/>
            </a:endParaRPr>
          </a:p>
          <a:p>
            <a:pPr lvl="1">
              <a:lnSpc>
                <a:spcPct val="90000"/>
              </a:lnSpc>
            </a:pPr>
            <a:r>
              <a:rPr lang="en-GB" dirty="0" smtClean="0">
                <a:cs typeface="Times" pitchFamily="1" charset="0"/>
              </a:rPr>
              <a:t>Base your estimates on the </a:t>
            </a:r>
            <a:r>
              <a:rPr lang="en-GB" i="1" dirty="0" smtClean="0">
                <a:cs typeface="Times" pitchFamily="1" charset="0"/>
              </a:rPr>
              <a:t>personal judgement</a:t>
            </a:r>
            <a:r>
              <a:rPr lang="en-GB" dirty="0" smtClean="0">
                <a:cs typeface="Times" pitchFamily="1" charset="0"/>
              </a:rPr>
              <a:t> of your experts</a:t>
            </a:r>
          </a:p>
          <a:p>
            <a:pPr lvl="2">
              <a:lnSpc>
                <a:spcPct val="90000"/>
              </a:lnSpc>
              <a:buFontTx/>
              <a:buNone/>
            </a:pPr>
            <a:r>
              <a:rPr lang="en-GB" dirty="0" smtClean="0">
                <a:cs typeface="Times" pitchFamily="1" charset="0"/>
              </a:rPr>
              <a:t>or</a:t>
            </a:r>
          </a:p>
          <a:p>
            <a:pPr lvl="1">
              <a:lnSpc>
                <a:spcPct val="90000"/>
              </a:lnSpc>
            </a:pPr>
            <a:r>
              <a:rPr lang="en-GB" dirty="0" smtClean="0">
                <a:cs typeface="Times" pitchFamily="1" charset="0"/>
              </a:rPr>
              <a:t>Use </a:t>
            </a:r>
            <a:r>
              <a:rPr lang="en-GB" i="1" dirty="0" smtClean="0">
                <a:cs typeface="Times" pitchFamily="1" charset="0"/>
              </a:rPr>
              <a:t>algorithmic models</a:t>
            </a:r>
            <a:r>
              <a:rPr lang="en-GB" dirty="0" smtClean="0">
                <a:cs typeface="Times" pitchFamily="1" charset="0"/>
              </a:rPr>
              <a:t> developed in the software industry as a whole by </a:t>
            </a:r>
            <a:r>
              <a:rPr lang="en-GB" dirty="0" err="1" smtClean="0">
                <a:cs typeface="Times" pitchFamily="1" charset="0"/>
              </a:rPr>
              <a:t>analyzing</a:t>
            </a:r>
            <a:r>
              <a:rPr lang="en-GB" dirty="0" smtClean="0">
                <a:cs typeface="Times" pitchFamily="1" charset="0"/>
              </a:rPr>
              <a:t> a wide range of projects.</a:t>
            </a:r>
            <a:r>
              <a:rPr lang="en-GB" sz="2000" dirty="0" smtClean="0">
                <a:cs typeface="Times" pitchFamily="1" charset="0"/>
              </a:rPr>
              <a:t> </a:t>
            </a:r>
          </a:p>
          <a:p>
            <a:pPr lvl="2">
              <a:lnSpc>
                <a:spcPct val="90000"/>
              </a:lnSpc>
            </a:pPr>
            <a:r>
              <a:rPr lang="en-GB" dirty="0" smtClean="0">
                <a:cs typeface="Times" pitchFamily="1" charset="0"/>
              </a:rPr>
              <a:t>They take into account various aspects of a project’s size and complexity, and provide formulas to compute anticipated cost.</a:t>
            </a:r>
            <a:r>
              <a:rPr lang="en-US" sz="2000" dirty="0" smtClean="0">
                <a:cs typeface="Times New Roman" pitchFamily="18" charset="0"/>
              </a:rPr>
              <a:t> </a:t>
            </a:r>
            <a:r>
              <a:rPr lang="en-US" sz="2000" b="1" dirty="0" smtClean="0">
                <a:cs typeface="Times New Roman" pitchFamily="18" charset="0"/>
              </a:rPr>
              <a:t> </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DA351DFF-9E0F-42DA-8C59-8244628A969C}" type="slidenum">
              <a:rPr lang="en-US"/>
              <a:pPr>
                <a:defRPr/>
              </a:pPr>
              <a:t>29</a:t>
            </a:fld>
            <a:endParaRPr lang="en-US"/>
          </a:p>
        </p:txBody>
      </p:sp>
      <p:sp>
        <p:nvSpPr>
          <p:cNvPr id="27653" name="Rectangle 2"/>
          <p:cNvSpPr>
            <a:spLocks noGrp="1" noChangeArrowheads="1"/>
          </p:cNvSpPr>
          <p:nvPr>
            <p:ph type="title"/>
          </p:nvPr>
        </p:nvSpPr>
        <p:spPr/>
        <p:txBody>
          <a:bodyPr/>
          <a:lstStyle/>
          <a:p>
            <a:r>
              <a:rPr lang="en-US" dirty="0" smtClean="0"/>
              <a:t>Algorithmic models</a:t>
            </a:r>
          </a:p>
        </p:txBody>
      </p:sp>
      <p:sp>
        <p:nvSpPr>
          <p:cNvPr id="27654" name="Rectangle 3"/>
          <p:cNvSpPr>
            <a:spLocks noGrp="1" noChangeArrowheads="1"/>
          </p:cNvSpPr>
          <p:nvPr>
            <p:ph type="body" idx="1"/>
          </p:nvPr>
        </p:nvSpPr>
        <p:spPr/>
        <p:txBody>
          <a:bodyPr/>
          <a:lstStyle/>
          <a:p>
            <a:pPr marL="0" indent="0"/>
            <a:r>
              <a:rPr lang="en-GB" smtClean="0">
                <a:cs typeface="Times" pitchFamily="1" charset="0"/>
              </a:rPr>
              <a:t>Allow you to systematically estimate development effort. </a:t>
            </a:r>
          </a:p>
          <a:p>
            <a:pPr lvl="1"/>
            <a:r>
              <a:rPr lang="en-GB" smtClean="0">
                <a:cs typeface="Times" pitchFamily="1" charset="0"/>
              </a:rPr>
              <a:t>Based on an estimate of some other factor that you can measure, or that is easier to estimate:</a:t>
            </a:r>
            <a:r>
              <a:rPr lang="en-US" smtClean="0"/>
              <a:t> </a:t>
            </a:r>
          </a:p>
          <a:p>
            <a:pPr lvl="2"/>
            <a:r>
              <a:rPr lang="en-US" smtClean="0"/>
              <a:t>The number of use cases</a:t>
            </a:r>
          </a:p>
          <a:p>
            <a:pPr lvl="2"/>
            <a:r>
              <a:rPr lang="en-US" smtClean="0"/>
              <a:t>The number of distinct requirements</a:t>
            </a:r>
          </a:p>
          <a:p>
            <a:pPr lvl="2"/>
            <a:r>
              <a:rPr lang="en-US" smtClean="0"/>
              <a:t>The number of classes in the domain model</a:t>
            </a:r>
          </a:p>
          <a:p>
            <a:pPr lvl="2"/>
            <a:r>
              <a:rPr lang="en-US" smtClean="0"/>
              <a:t>The number of widgets in the prototype user interface</a:t>
            </a:r>
          </a:p>
          <a:p>
            <a:pPr lvl="2"/>
            <a:r>
              <a:rPr lang="en-US" smtClean="0"/>
              <a:t>An estimate of the number of lines of code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C9B4805-5C85-4716-AE08-2AD0446D9FFB}" type="slidenum">
              <a:rPr lang="en-US"/>
              <a:pPr>
                <a:defRPr/>
              </a:pPr>
              <a:t>3</a:t>
            </a:fld>
            <a:endParaRPr lang="en-US"/>
          </a:p>
        </p:txBody>
      </p:sp>
      <p:sp>
        <p:nvSpPr>
          <p:cNvPr id="4101" name="Rectangle 2"/>
          <p:cNvSpPr>
            <a:spLocks noGrp="1" noChangeArrowheads="1"/>
          </p:cNvSpPr>
          <p:nvPr>
            <p:ph type="title"/>
          </p:nvPr>
        </p:nvSpPr>
        <p:spPr/>
        <p:txBody>
          <a:bodyPr/>
          <a:lstStyle/>
          <a:p>
            <a:r>
              <a:rPr lang="en-US" smtClean="0"/>
              <a:t> </a:t>
            </a:r>
            <a:r>
              <a:rPr lang="en-GB" smtClean="0">
                <a:cs typeface="Times" pitchFamily="1" charset="0"/>
              </a:rPr>
              <a:t>What is Project Management?</a:t>
            </a:r>
          </a:p>
        </p:txBody>
      </p:sp>
      <p:sp>
        <p:nvSpPr>
          <p:cNvPr id="4102" name="Rectangle 3"/>
          <p:cNvSpPr>
            <a:spLocks noGrp="1" noChangeArrowheads="1"/>
          </p:cNvSpPr>
          <p:nvPr>
            <p:ph type="body" idx="1"/>
          </p:nvPr>
        </p:nvSpPr>
        <p:spPr/>
        <p:txBody>
          <a:bodyPr/>
          <a:lstStyle/>
          <a:p>
            <a:pPr lvl="1"/>
            <a:r>
              <a:rPr lang="en-GB" smtClean="0">
                <a:cs typeface="Times" pitchFamily="1" charset="0"/>
              </a:rPr>
              <a:t>Directing</a:t>
            </a:r>
            <a:r>
              <a:rPr lang="en-US" smtClean="0">
                <a:cs typeface="Times" pitchFamily="1" charset="0"/>
              </a:rPr>
              <a:t> </a:t>
            </a:r>
          </a:p>
          <a:p>
            <a:pPr lvl="1"/>
            <a:r>
              <a:rPr lang="en-GB" smtClean="0">
                <a:cs typeface="Times" pitchFamily="1" charset="0"/>
              </a:rPr>
              <a:t>Being a technical leader</a:t>
            </a:r>
            <a:r>
              <a:rPr lang="en-US" smtClean="0">
                <a:cs typeface="Times" pitchFamily="1" charset="0"/>
              </a:rPr>
              <a:t> </a:t>
            </a:r>
          </a:p>
          <a:p>
            <a:pPr lvl="1"/>
            <a:r>
              <a:rPr lang="en-GB" smtClean="0">
                <a:cs typeface="Times" pitchFamily="1" charset="0"/>
              </a:rPr>
              <a:t>Reviewing and approving decisions made by others</a:t>
            </a:r>
            <a:r>
              <a:rPr lang="en-US" smtClean="0">
                <a:cs typeface="Times" pitchFamily="1" charset="0"/>
              </a:rPr>
              <a:t> </a:t>
            </a:r>
          </a:p>
          <a:p>
            <a:pPr lvl="1"/>
            <a:r>
              <a:rPr lang="en-GB" smtClean="0">
                <a:cs typeface="Times" pitchFamily="1" charset="0"/>
              </a:rPr>
              <a:t>Building morale and supporting staff</a:t>
            </a:r>
            <a:r>
              <a:rPr lang="en-US" smtClean="0">
                <a:cs typeface="Times" pitchFamily="1" charset="0"/>
              </a:rPr>
              <a:t> </a:t>
            </a:r>
          </a:p>
          <a:p>
            <a:pPr lvl="1"/>
            <a:r>
              <a:rPr lang="en-GB" smtClean="0">
                <a:cs typeface="Times" pitchFamily="1" charset="0"/>
              </a:rPr>
              <a:t>Monitoring and controlling</a:t>
            </a:r>
            <a:r>
              <a:rPr lang="en-US" smtClean="0">
                <a:cs typeface="Times" pitchFamily="1" charset="0"/>
              </a:rPr>
              <a:t> </a:t>
            </a:r>
          </a:p>
          <a:p>
            <a:pPr lvl="1"/>
            <a:r>
              <a:rPr lang="en-GB" smtClean="0">
                <a:cs typeface="Times" pitchFamily="1" charset="0"/>
              </a:rPr>
              <a:t>Coordinating the work with managers of other projects</a:t>
            </a:r>
            <a:r>
              <a:rPr lang="en-US" smtClean="0">
                <a:cs typeface="Times" pitchFamily="1" charset="0"/>
              </a:rPr>
              <a:t> </a:t>
            </a:r>
          </a:p>
          <a:p>
            <a:pPr lvl="1"/>
            <a:r>
              <a:rPr lang="en-GB" smtClean="0">
                <a:cs typeface="Times" pitchFamily="1" charset="0"/>
              </a:rPr>
              <a:t>Reporting</a:t>
            </a:r>
            <a:r>
              <a:rPr lang="en-US" smtClean="0">
                <a:cs typeface="Times" pitchFamily="1" charset="0"/>
              </a:rPr>
              <a:t> </a:t>
            </a:r>
          </a:p>
          <a:p>
            <a:pPr lvl="1"/>
            <a:r>
              <a:rPr lang="en-GB" smtClean="0">
                <a:cs typeface="Times" pitchFamily="1" charset="0"/>
              </a:rPr>
              <a:t>Continually striving to improve the process</a:t>
            </a:r>
            <a:r>
              <a:rPr lang="en-US" smtClean="0">
                <a:cs typeface="Times" pitchFamily="1" charset="0"/>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06060AA1-D41C-46EA-9FB2-78A911EDB7EA}" type="slidenum">
              <a:rPr lang="en-US"/>
              <a:pPr>
                <a:defRPr/>
              </a:pPr>
              <a:t>30</a:t>
            </a:fld>
            <a:endParaRPr lang="en-US"/>
          </a:p>
        </p:txBody>
      </p:sp>
      <p:sp>
        <p:nvSpPr>
          <p:cNvPr id="29701"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29702" name="Rectangle 3"/>
          <p:cNvSpPr>
            <a:spLocks noGrp="1" noChangeArrowheads="1"/>
          </p:cNvSpPr>
          <p:nvPr>
            <p:ph type="body" idx="1"/>
          </p:nvPr>
        </p:nvSpPr>
        <p:spPr/>
        <p:txBody>
          <a:bodyPr/>
          <a:lstStyle/>
          <a:p>
            <a:pPr marL="0" indent="0"/>
            <a:r>
              <a:rPr lang="en-US" dirty="0" smtClean="0">
                <a:cs typeface="Times New Roman" pitchFamily="18" charset="0"/>
              </a:rPr>
              <a:t>Principle 4: </a:t>
            </a:r>
            <a:r>
              <a:rPr lang="en-GB" dirty="0" smtClean="0">
                <a:cs typeface="Times" pitchFamily="1" charset="0"/>
              </a:rPr>
              <a:t>Be sure to account for </a:t>
            </a:r>
            <a:r>
              <a:rPr lang="en-GB" i="1" dirty="0" smtClean="0">
                <a:cs typeface="Times" pitchFamily="1" charset="0"/>
              </a:rPr>
              <a:t>differences</a:t>
            </a:r>
            <a:r>
              <a:rPr lang="en-GB" dirty="0" smtClean="0">
                <a:cs typeface="Times" pitchFamily="1" charset="0"/>
              </a:rPr>
              <a:t> when extrapolating from other projects.</a:t>
            </a:r>
            <a:r>
              <a:rPr lang="en-US" dirty="0" smtClean="0">
                <a:cs typeface="Times New Roman" pitchFamily="18" charset="0"/>
              </a:rPr>
              <a:t> </a:t>
            </a:r>
          </a:p>
          <a:p>
            <a:pPr lvl="1"/>
            <a:r>
              <a:rPr lang="en-GB" dirty="0" smtClean="0">
                <a:cs typeface="Times" pitchFamily="1" charset="0"/>
              </a:rPr>
              <a:t>Different software developers</a:t>
            </a:r>
          </a:p>
          <a:p>
            <a:pPr lvl="1"/>
            <a:r>
              <a:rPr lang="en-GB" dirty="0" smtClean="0">
                <a:cs typeface="Times" pitchFamily="1" charset="0"/>
              </a:rPr>
              <a:t>Different development processes and maturity levels</a:t>
            </a:r>
          </a:p>
          <a:p>
            <a:pPr lvl="1"/>
            <a:r>
              <a:rPr lang="en-GB" dirty="0" smtClean="0">
                <a:cs typeface="Times" pitchFamily="1" charset="0"/>
              </a:rPr>
              <a:t>Different types of customers and users</a:t>
            </a:r>
          </a:p>
          <a:p>
            <a:pPr lvl="1"/>
            <a:r>
              <a:rPr lang="en-GB" dirty="0" smtClean="0">
                <a:cs typeface="Times" pitchFamily="1" charset="0"/>
              </a:rPr>
              <a:t>Different schedule demands</a:t>
            </a:r>
          </a:p>
          <a:p>
            <a:pPr lvl="1"/>
            <a:r>
              <a:rPr lang="en-GB" dirty="0" smtClean="0">
                <a:cs typeface="Times" pitchFamily="1" charset="0"/>
              </a:rPr>
              <a:t>Different technology</a:t>
            </a:r>
          </a:p>
          <a:p>
            <a:pPr lvl="1"/>
            <a:r>
              <a:rPr lang="en-GB" dirty="0" smtClean="0">
                <a:cs typeface="Times" pitchFamily="1" charset="0"/>
              </a:rPr>
              <a:t>Different technical complexity of the requirements</a:t>
            </a:r>
          </a:p>
          <a:p>
            <a:pPr lvl="1"/>
            <a:r>
              <a:rPr lang="en-GB" dirty="0" smtClean="0">
                <a:cs typeface="Times" pitchFamily="1" charset="0"/>
              </a:rPr>
              <a:t>Different domains</a:t>
            </a:r>
          </a:p>
          <a:p>
            <a:pPr lvl="1"/>
            <a:r>
              <a:rPr lang="en-GB" dirty="0" smtClean="0">
                <a:cs typeface="Times" pitchFamily="1" charset="0"/>
              </a:rPr>
              <a:t>Different levels of requirement stability</a:t>
            </a:r>
          </a:p>
          <a:p>
            <a:pPr lvl="1"/>
            <a:endParaRPr lang="en-US" b="1" dirty="0" smtClean="0">
              <a:cs typeface="Times New Roman" pitchFamily="18"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8A166B93-C075-46A4-B1A6-A54EF48F58E1}" type="slidenum">
              <a:rPr lang="en-US"/>
              <a:pPr>
                <a:defRPr/>
              </a:pPr>
              <a:t>31</a:t>
            </a:fld>
            <a:endParaRPr lang="en-US"/>
          </a:p>
        </p:txBody>
      </p:sp>
      <p:sp>
        <p:nvSpPr>
          <p:cNvPr id="30725"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30726" name="Rectangle 3"/>
          <p:cNvSpPr>
            <a:spLocks noGrp="1" noChangeArrowheads="1"/>
          </p:cNvSpPr>
          <p:nvPr>
            <p:ph type="body" idx="1"/>
          </p:nvPr>
        </p:nvSpPr>
        <p:spPr/>
        <p:txBody>
          <a:bodyPr/>
          <a:lstStyle/>
          <a:p>
            <a:pPr marL="0" indent="0">
              <a:lnSpc>
                <a:spcPct val="90000"/>
              </a:lnSpc>
            </a:pPr>
            <a:r>
              <a:rPr lang="en-US" dirty="0" smtClean="0">
                <a:cs typeface="Times New Roman" pitchFamily="18" charset="0"/>
              </a:rPr>
              <a:t>Principle 5: </a:t>
            </a:r>
            <a:r>
              <a:rPr lang="en-GB" dirty="0" smtClean="0">
                <a:cs typeface="Times" pitchFamily="1" charset="0"/>
              </a:rPr>
              <a:t>Anticipate the worst case and plan for contingencies.</a:t>
            </a:r>
            <a:r>
              <a:rPr lang="en-US" dirty="0" smtClean="0">
                <a:cs typeface="Times New Roman" pitchFamily="18" charset="0"/>
              </a:rPr>
              <a:t> </a:t>
            </a:r>
          </a:p>
          <a:p>
            <a:pPr lvl="1">
              <a:lnSpc>
                <a:spcPct val="90000"/>
              </a:lnSpc>
            </a:pPr>
            <a:r>
              <a:rPr lang="en-US" dirty="0" smtClean="0">
                <a:cs typeface="Times New Roman" pitchFamily="18" charset="0"/>
              </a:rPr>
              <a:t>Develop the most critical use cases first</a:t>
            </a:r>
          </a:p>
          <a:p>
            <a:pPr lvl="2">
              <a:lnSpc>
                <a:spcPct val="90000"/>
              </a:lnSpc>
            </a:pPr>
            <a:r>
              <a:rPr lang="en-US" dirty="0" smtClean="0">
                <a:cs typeface="Times New Roman" pitchFamily="18" charset="0"/>
              </a:rPr>
              <a:t>If the project runs into difficulty, then the critical features are more likely to have been completed</a:t>
            </a:r>
          </a:p>
          <a:p>
            <a:pPr lvl="1">
              <a:lnSpc>
                <a:spcPct val="90000"/>
              </a:lnSpc>
            </a:pPr>
            <a:r>
              <a:rPr lang="en-US" dirty="0" smtClean="0">
                <a:cs typeface="Times New Roman" pitchFamily="18" charset="0"/>
              </a:rPr>
              <a:t>Make three estimates:</a:t>
            </a:r>
          </a:p>
          <a:p>
            <a:pPr lvl="2">
              <a:lnSpc>
                <a:spcPct val="90000"/>
              </a:lnSpc>
            </a:pPr>
            <a:r>
              <a:rPr lang="en-US" dirty="0" smtClean="0">
                <a:cs typeface="Times New Roman" pitchFamily="18" charset="0"/>
              </a:rPr>
              <a:t>Optimistic (O)</a:t>
            </a:r>
          </a:p>
          <a:p>
            <a:pPr lvl="3">
              <a:lnSpc>
                <a:spcPct val="90000"/>
              </a:lnSpc>
            </a:pPr>
            <a:r>
              <a:rPr lang="en-US" dirty="0" smtClean="0">
                <a:cs typeface="Times New Roman" pitchFamily="18" charset="0"/>
              </a:rPr>
              <a:t>Imagining everything going perfectly</a:t>
            </a:r>
          </a:p>
          <a:p>
            <a:pPr lvl="2">
              <a:lnSpc>
                <a:spcPct val="90000"/>
              </a:lnSpc>
            </a:pPr>
            <a:r>
              <a:rPr lang="en-US" dirty="0" smtClean="0">
                <a:cs typeface="Times New Roman" pitchFamily="18" charset="0"/>
              </a:rPr>
              <a:t>Likely (L)</a:t>
            </a:r>
          </a:p>
          <a:p>
            <a:pPr lvl="3">
              <a:lnSpc>
                <a:spcPct val="90000"/>
              </a:lnSpc>
            </a:pPr>
            <a:r>
              <a:rPr lang="en-US" dirty="0" smtClean="0">
                <a:cs typeface="Times New Roman" pitchFamily="18" charset="0"/>
              </a:rPr>
              <a:t>Allowing for typical things going wrong</a:t>
            </a:r>
          </a:p>
          <a:p>
            <a:pPr lvl="2">
              <a:lnSpc>
                <a:spcPct val="90000"/>
              </a:lnSpc>
            </a:pPr>
            <a:r>
              <a:rPr lang="en-US" dirty="0" smtClean="0">
                <a:cs typeface="Times New Roman" pitchFamily="18" charset="0"/>
              </a:rPr>
              <a:t>Pessimistic (P)</a:t>
            </a:r>
          </a:p>
          <a:p>
            <a:pPr lvl="3">
              <a:lnSpc>
                <a:spcPct val="90000"/>
              </a:lnSpc>
            </a:pPr>
            <a:r>
              <a:rPr lang="en-US" dirty="0" smtClean="0">
                <a:cs typeface="Times New Roman" pitchFamily="18" charset="0"/>
              </a:rPr>
              <a:t>Accounting for everything that could go wrong</a:t>
            </a:r>
            <a:endParaRPr lang="en-US" b="1" dirty="0" smtClean="0">
              <a:cs typeface="Times New Roman" pitchFamily="18"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F203232B-6AF2-49EA-8C16-4FBD9DAB8316}" type="slidenum">
              <a:rPr lang="en-US"/>
              <a:pPr>
                <a:defRPr/>
              </a:pPr>
              <a:t>32</a:t>
            </a:fld>
            <a:endParaRPr lang="en-US"/>
          </a:p>
        </p:txBody>
      </p:sp>
      <p:sp>
        <p:nvSpPr>
          <p:cNvPr id="31749" name="Rectangle 2"/>
          <p:cNvSpPr>
            <a:spLocks noGrp="1" noChangeArrowheads="1"/>
          </p:cNvSpPr>
          <p:nvPr>
            <p:ph type="title"/>
          </p:nvPr>
        </p:nvSpPr>
        <p:spPr/>
        <p:txBody>
          <a:bodyPr/>
          <a:lstStyle/>
          <a:p>
            <a:r>
              <a:rPr lang="en-US" smtClean="0">
                <a:cs typeface="Times New Roman" pitchFamily="18" charset="0"/>
              </a:rPr>
              <a:t>Principles of effective cost estimation</a:t>
            </a:r>
          </a:p>
        </p:txBody>
      </p:sp>
      <p:sp>
        <p:nvSpPr>
          <p:cNvPr id="31750" name="Rectangle 3"/>
          <p:cNvSpPr>
            <a:spLocks noGrp="1" noChangeArrowheads="1"/>
          </p:cNvSpPr>
          <p:nvPr>
            <p:ph type="body" idx="1"/>
          </p:nvPr>
        </p:nvSpPr>
        <p:spPr/>
        <p:txBody>
          <a:bodyPr/>
          <a:lstStyle/>
          <a:p>
            <a:pPr marL="0" indent="0">
              <a:lnSpc>
                <a:spcPct val="90000"/>
              </a:lnSpc>
            </a:pPr>
            <a:r>
              <a:rPr lang="en-US" smtClean="0">
                <a:cs typeface="Times New Roman" pitchFamily="18" charset="0"/>
              </a:rPr>
              <a:t>Principle 6: </a:t>
            </a:r>
            <a:r>
              <a:rPr lang="en-GB" smtClean="0">
                <a:cs typeface="Times" pitchFamily="1" charset="0"/>
              </a:rPr>
              <a:t>Combine multiple independent estimates.</a:t>
            </a:r>
            <a:endParaRPr lang="en-US" smtClean="0">
              <a:cs typeface="Times New Roman" pitchFamily="18" charset="0"/>
            </a:endParaRPr>
          </a:p>
          <a:p>
            <a:pPr lvl="1">
              <a:lnSpc>
                <a:spcPct val="90000"/>
              </a:lnSpc>
            </a:pPr>
            <a:r>
              <a:rPr lang="en-GB" smtClean="0">
                <a:cs typeface="Times" pitchFamily="1" charset="0"/>
              </a:rPr>
              <a:t>Use several different techniques and compare the results. </a:t>
            </a:r>
          </a:p>
          <a:p>
            <a:pPr lvl="1">
              <a:lnSpc>
                <a:spcPct val="90000"/>
              </a:lnSpc>
            </a:pPr>
            <a:r>
              <a:rPr lang="en-GB" smtClean="0">
                <a:cs typeface="Times" pitchFamily="1" charset="0"/>
              </a:rPr>
              <a:t>If there are discrepancies, analyze your calculations to discover what factors causing the differences.</a:t>
            </a:r>
          </a:p>
          <a:p>
            <a:pPr lvl="1">
              <a:lnSpc>
                <a:spcPct val="90000"/>
              </a:lnSpc>
            </a:pPr>
            <a:r>
              <a:rPr lang="en-GB" smtClean="0">
                <a:cs typeface="Times" pitchFamily="1" charset="0"/>
              </a:rPr>
              <a:t>Use the Delphi technique. </a:t>
            </a:r>
          </a:p>
          <a:p>
            <a:pPr lvl="2">
              <a:lnSpc>
                <a:spcPct val="90000"/>
              </a:lnSpc>
            </a:pPr>
            <a:r>
              <a:rPr lang="en-GB" smtClean="0">
                <a:cs typeface="Times" pitchFamily="1" charset="0"/>
              </a:rPr>
              <a:t>Several individuals initially make cost estimates in private. </a:t>
            </a:r>
          </a:p>
          <a:p>
            <a:pPr lvl="2">
              <a:lnSpc>
                <a:spcPct val="90000"/>
              </a:lnSpc>
            </a:pPr>
            <a:r>
              <a:rPr lang="en-GB" smtClean="0">
                <a:cs typeface="Times" pitchFamily="1" charset="0"/>
              </a:rPr>
              <a:t>They then share their estimates to discover the discrepancies. </a:t>
            </a:r>
          </a:p>
          <a:p>
            <a:pPr lvl="2">
              <a:lnSpc>
                <a:spcPct val="90000"/>
              </a:lnSpc>
            </a:pPr>
            <a:r>
              <a:rPr lang="en-GB" smtClean="0">
                <a:cs typeface="Times" pitchFamily="1" charset="0"/>
              </a:rPr>
              <a:t>Each individual repeatedly adjusts his or her estimates until a consensus is reached.</a:t>
            </a:r>
            <a:r>
              <a:rPr lang="en-US" sz="2000" smtClean="0">
                <a:cs typeface="Times" pitchFamily="1" charset="0"/>
              </a:rPr>
              <a:t>   </a:t>
            </a:r>
            <a:endParaRPr lang="en-GB" sz="2000" smtClean="0">
              <a:cs typeface="Times" pitchFamily="1"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F203232B-6AF2-49EA-8C16-4FBD9DAB8316}" type="slidenum">
              <a:rPr lang="en-US"/>
              <a:pPr>
                <a:defRPr/>
              </a:pPr>
              <a:t>33</a:t>
            </a:fld>
            <a:endParaRPr lang="en-US"/>
          </a:p>
        </p:txBody>
      </p:sp>
      <p:sp>
        <p:nvSpPr>
          <p:cNvPr id="31749" name="Rectangle 2"/>
          <p:cNvSpPr>
            <a:spLocks noGrp="1" noChangeArrowheads="1"/>
          </p:cNvSpPr>
          <p:nvPr>
            <p:ph type="title"/>
          </p:nvPr>
        </p:nvSpPr>
        <p:spPr/>
        <p:txBody>
          <a:bodyPr/>
          <a:lstStyle/>
          <a:p>
            <a:r>
              <a:rPr lang="en-US" dirty="0">
                <a:cs typeface="Times New Roman" pitchFamily="18" charset="0"/>
              </a:rPr>
              <a:t>Scrum Poker</a:t>
            </a:r>
          </a:p>
        </p:txBody>
      </p:sp>
      <p:sp>
        <p:nvSpPr>
          <p:cNvPr id="31750" name="Rectangle 3"/>
          <p:cNvSpPr>
            <a:spLocks noGrp="1" noChangeArrowheads="1"/>
          </p:cNvSpPr>
          <p:nvPr>
            <p:ph type="body" idx="1"/>
          </p:nvPr>
        </p:nvSpPr>
        <p:spPr/>
        <p:txBody>
          <a:bodyPr/>
          <a:lstStyle/>
          <a:p>
            <a:pPr>
              <a:lnSpc>
                <a:spcPct val="90000"/>
              </a:lnSpc>
              <a:buFont typeface="Arial" panose="020B0604020202020204" pitchFamily="34" charset="0"/>
              <a:buChar char="•"/>
            </a:pPr>
            <a:r>
              <a:rPr lang="en-US" sz="3200" b="0" dirty="0">
                <a:cs typeface="Times New Roman" pitchFamily="18" charset="0"/>
              </a:rPr>
              <a:t>Scrum Poker is a consensus-based technique for estimating effort</a:t>
            </a:r>
          </a:p>
          <a:p>
            <a:pPr>
              <a:lnSpc>
                <a:spcPct val="90000"/>
              </a:lnSpc>
              <a:buFont typeface="Arial" panose="020B0604020202020204" pitchFamily="34" charset="0"/>
              <a:buChar char="•"/>
            </a:pPr>
            <a:r>
              <a:rPr lang="en-US" sz="3200" b="0" dirty="0">
                <a:cs typeface="Times New Roman" pitchFamily="18" charset="0"/>
              </a:rPr>
              <a:t>Variation of the Delphi method</a:t>
            </a:r>
          </a:p>
          <a:p>
            <a:pPr>
              <a:lnSpc>
                <a:spcPct val="90000"/>
              </a:lnSpc>
              <a:buFont typeface="Arial" panose="020B0604020202020204" pitchFamily="34" charset="0"/>
              <a:buChar char="•"/>
            </a:pPr>
            <a:r>
              <a:rPr lang="en-US" sz="3200" b="0" dirty="0">
                <a:cs typeface="Times New Roman" pitchFamily="18" charset="0"/>
              </a:rPr>
              <a:t>Members of the group make estimates by playing numbered cards face-down on the table instead of speaking estimates aloud</a:t>
            </a:r>
          </a:p>
          <a:p>
            <a:pPr>
              <a:lnSpc>
                <a:spcPct val="90000"/>
              </a:lnSpc>
              <a:buFont typeface="Arial" panose="020B0604020202020204" pitchFamily="34" charset="0"/>
              <a:buChar char="•"/>
            </a:pPr>
            <a:r>
              <a:rPr lang="en-US" sz="3200" b="0" dirty="0">
                <a:cs typeface="Times New Roman" pitchFamily="18" charset="0"/>
              </a:rPr>
              <a:t>Cards are revealed and </a:t>
            </a:r>
            <a:r>
              <a:rPr lang="en-US" sz="3200" b="0" dirty="0" smtClean="0">
                <a:cs typeface="Times New Roman" pitchFamily="18" charset="0"/>
              </a:rPr>
              <a:t>estimates </a:t>
            </a:r>
            <a:r>
              <a:rPr lang="en-US" sz="3200" b="0" dirty="0">
                <a:cs typeface="Times New Roman" pitchFamily="18" charset="0"/>
              </a:rPr>
              <a:t>are </a:t>
            </a:r>
            <a:r>
              <a:rPr lang="en-US" sz="3200" b="0" dirty="0" smtClean="0">
                <a:cs typeface="Times New Roman" pitchFamily="18" charset="0"/>
              </a:rPr>
              <a:t>discussed</a:t>
            </a:r>
            <a:endParaRPr lang="en-US" sz="3200" b="0" dirty="0">
              <a:cs typeface="Times New Roman" pitchFamily="18" charset="0"/>
            </a:endParaRPr>
          </a:p>
        </p:txBody>
      </p:sp>
    </p:spTree>
    <p:extLst>
      <p:ext uri="{BB962C8B-B14F-4D97-AF65-F5344CB8AC3E}">
        <p14:creationId xmlns:p14="http://schemas.microsoft.com/office/powerpoint/2010/main" val="413605589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F203232B-6AF2-49EA-8C16-4FBD9DAB8316}" type="slidenum">
              <a:rPr lang="en-US"/>
              <a:pPr>
                <a:defRPr/>
              </a:pPr>
              <a:t>34</a:t>
            </a:fld>
            <a:endParaRPr lang="en-US"/>
          </a:p>
        </p:txBody>
      </p:sp>
      <p:sp>
        <p:nvSpPr>
          <p:cNvPr id="31749" name="Rectangle 2"/>
          <p:cNvSpPr>
            <a:spLocks noGrp="1" noChangeArrowheads="1"/>
          </p:cNvSpPr>
          <p:nvPr>
            <p:ph type="title"/>
          </p:nvPr>
        </p:nvSpPr>
        <p:spPr/>
        <p:txBody>
          <a:bodyPr/>
          <a:lstStyle/>
          <a:p>
            <a:r>
              <a:rPr lang="en-US" dirty="0">
                <a:cs typeface="Times New Roman" pitchFamily="18" charset="0"/>
              </a:rPr>
              <a:t>Scrum Poker</a:t>
            </a:r>
          </a:p>
        </p:txBody>
      </p:sp>
      <p:sp>
        <p:nvSpPr>
          <p:cNvPr id="31750" name="Rectangle 3"/>
          <p:cNvSpPr>
            <a:spLocks noGrp="1" noChangeArrowheads="1"/>
          </p:cNvSpPr>
          <p:nvPr>
            <p:ph type="body" idx="1"/>
          </p:nvPr>
        </p:nvSpPr>
        <p:spPr/>
        <p:txBody>
          <a:bodyPr/>
          <a:lstStyle/>
          <a:p>
            <a:pPr>
              <a:lnSpc>
                <a:spcPct val="90000"/>
              </a:lnSpc>
              <a:buFont typeface="Arial" panose="020B0604020202020204" pitchFamily="34" charset="0"/>
              <a:buChar char="•"/>
            </a:pPr>
            <a:r>
              <a:rPr lang="en-US" sz="3200" b="0" dirty="0" smtClean="0">
                <a:cs typeface="Times New Roman" pitchFamily="18" charset="0"/>
              </a:rPr>
              <a:t>Avoids </a:t>
            </a:r>
            <a:r>
              <a:rPr lang="en-US" sz="3200" b="0" dirty="0">
                <a:cs typeface="Times New Roman" pitchFamily="18" charset="0"/>
              </a:rPr>
              <a:t>the bias of "anchoring" -- first number sets a precedent for subsequent estimates</a:t>
            </a:r>
          </a:p>
          <a:p>
            <a:pPr>
              <a:lnSpc>
                <a:spcPct val="90000"/>
              </a:lnSpc>
              <a:buFont typeface="Arial" panose="020B0604020202020204" pitchFamily="34" charset="0"/>
              <a:buChar char="•"/>
            </a:pPr>
            <a:r>
              <a:rPr lang="en-US" sz="3200" b="0" dirty="0">
                <a:cs typeface="Times New Roman" pitchFamily="18" charset="0"/>
              </a:rPr>
              <a:t>Some organizations use standard playing cards of </a:t>
            </a:r>
            <a:r>
              <a:rPr lang="en-US" sz="3200" b="0" dirty="0" smtClean="0">
                <a:cs typeface="Times New Roman" pitchFamily="18" charset="0"/>
              </a:rPr>
              <a:t>Ace (1), </a:t>
            </a:r>
            <a:r>
              <a:rPr lang="en-US" sz="3200" b="0" dirty="0">
                <a:cs typeface="Times New Roman" pitchFamily="18" charset="0"/>
              </a:rPr>
              <a:t>2, 3, 5, </a:t>
            </a:r>
            <a:r>
              <a:rPr lang="en-US" sz="3200" b="0" dirty="0" smtClean="0">
                <a:cs typeface="Times New Roman" pitchFamily="18" charset="0"/>
              </a:rPr>
              <a:t>8, </a:t>
            </a:r>
            <a:r>
              <a:rPr lang="en-US" sz="3200" b="0" dirty="0">
                <a:cs typeface="Times New Roman" pitchFamily="18" charset="0"/>
              </a:rPr>
              <a:t>and King</a:t>
            </a:r>
          </a:p>
          <a:p>
            <a:pPr>
              <a:lnSpc>
                <a:spcPct val="90000"/>
              </a:lnSpc>
              <a:buFont typeface="Arial" panose="020B0604020202020204" pitchFamily="34" charset="0"/>
              <a:buChar char="•"/>
            </a:pPr>
            <a:r>
              <a:rPr lang="en-US" sz="3200" b="0" dirty="0">
                <a:cs typeface="Times New Roman" pitchFamily="18" charset="0"/>
              </a:rPr>
              <a:t>King means "This item is too big or too complicated to estimate"</a:t>
            </a:r>
          </a:p>
          <a:p>
            <a:pPr>
              <a:lnSpc>
                <a:spcPct val="90000"/>
              </a:lnSpc>
              <a:buFont typeface="Arial" panose="020B0604020202020204" pitchFamily="34" charset="0"/>
              <a:buChar char="•"/>
            </a:pPr>
            <a:r>
              <a:rPr lang="en-US" sz="3200" b="0" dirty="0">
                <a:cs typeface="Times New Roman" pitchFamily="18" charset="0"/>
              </a:rPr>
              <a:t>Smartphones allow developers to use apps instead of physical card decks</a:t>
            </a:r>
          </a:p>
        </p:txBody>
      </p:sp>
    </p:spTree>
    <p:extLst>
      <p:ext uri="{BB962C8B-B14F-4D97-AF65-F5344CB8AC3E}">
        <p14:creationId xmlns:p14="http://schemas.microsoft.com/office/powerpoint/2010/main" val="1589431425"/>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757EFEE1-471C-4975-AD55-81429A683F38}" type="slidenum">
              <a:rPr lang="en-US"/>
              <a:pPr>
                <a:defRPr/>
              </a:pPr>
              <a:t>35</a:t>
            </a:fld>
            <a:endParaRPr lang="en-US"/>
          </a:p>
        </p:txBody>
      </p:sp>
      <p:sp>
        <p:nvSpPr>
          <p:cNvPr id="32773" name="Rectangle 2"/>
          <p:cNvSpPr>
            <a:spLocks noGrp="1" noChangeArrowheads="1"/>
          </p:cNvSpPr>
          <p:nvPr>
            <p:ph type="title"/>
          </p:nvPr>
        </p:nvSpPr>
        <p:spPr/>
        <p:txBody>
          <a:bodyPr/>
          <a:lstStyle/>
          <a:p>
            <a:r>
              <a:rPr lang="en-US" dirty="0" smtClean="0">
                <a:cs typeface="Times New Roman" pitchFamily="18" charset="0"/>
              </a:rPr>
              <a:t>Principles of effective cost estimation</a:t>
            </a:r>
          </a:p>
        </p:txBody>
      </p:sp>
      <p:sp>
        <p:nvSpPr>
          <p:cNvPr id="32774" name="Rectangle 3"/>
          <p:cNvSpPr>
            <a:spLocks noGrp="1" noChangeArrowheads="1"/>
          </p:cNvSpPr>
          <p:nvPr>
            <p:ph type="body" idx="1"/>
          </p:nvPr>
        </p:nvSpPr>
        <p:spPr/>
        <p:txBody>
          <a:bodyPr/>
          <a:lstStyle/>
          <a:p>
            <a:pPr marL="0" indent="0"/>
            <a:r>
              <a:rPr lang="en-US" smtClean="0">
                <a:cs typeface="Times New Roman" pitchFamily="18" charset="0"/>
              </a:rPr>
              <a:t>Principle 7: </a:t>
            </a:r>
            <a:r>
              <a:rPr lang="en-GB" smtClean="0">
                <a:cs typeface="Times" pitchFamily="1" charset="0"/>
              </a:rPr>
              <a:t>Revise and refine estimates as work progresses</a:t>
            </a:r>
            <a:r>
              <a:rPr lang="en-US" smtClean="0">
                <a:cs typeface="Times New Roman" pitchFamily="18" charset="0"/>
              </a:rPr>
              <a:t> </a:t>
            </a:r>
          </a:p>
          <a:p>
            <a:pPr lvl="1"/>
            <a:r>
              <a:rPr lang="en-GB" smtClean="0">
                <a:cs typeface="Times" pitchFamily="1" charset="0"/>
              </a:rPr>
              <a:t>As you add detail.</a:t>
            </a:r>
            <a:r>
              <a:rPr lang="en-US" smtClean="0">
                <a:cs typeface="Times" pitchFamily="1" charset="0"/>
              </a:rPr>
              <a:t> </a:t>
            </a:r>
          </a:p>
          <a:p>
            <a:pPr lvl="1"/>
            <a:r>
              <a:rPr lang="en-US" smtClean="0">
                <a:cs typeface="Times" pitchFamily="1" charset="0"/>
              </a:rPr>
              <a:t>As the requirements change.</a:t>
            </a:r>
          </a:p>
          <a:p>
            <a:pPr lvl="1"/>
            <a:r>
              <a:rPr lang="en-US" smtClean="0">
                <a:cs typeface="Times" pitchFamily="1" charset="0"/>
              </a:rPr>
              <a:t>As the risk management process uncovers problems.</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quarter" idx="10"/>
          </p:nvPr>
        </p:nvSpPr>
        <p:spPr/>
        <p:txBody>
          <a:bodyPr/>
          <a:lstStyle/>
          <a:p>
            <a:pPr>
              <a:defRPr/>
            </a:pPr>
            <a:r>
              <a:rPr lang="en-US"/>
              <a:t>© Lethbridge/Laganière 2005</a:t>
            </a:r>
          </a:p>
        </p:txBody>
      </p:sp>
      <p:sp>
        <p:nvSpPr>
          <p:cNvPr id="6" name="Footer Placeholder 4"/>
          <p:cNvSpPr>
            <a:spLocks noGrp="1"/>
          </p:cNvSpPr>
          <p:nvPr>
            <p:ph type="ftr" sz="quarter" idx="11"/>
          </p:nvPr>
        </p:nvSpPr>
        <p:spPr/>
        <p:txBody>
          <a:bodyPr/>
          <a:lstStyle/>
          <a:p>
            <a:pPr>
              <a:defRPr/>
            </a:pPr>
            <a:r>
              <a:rPr lang="en-US"/>
              <a:t>Chapter 11: Managing the Software Process</a:t>
            </a:r>
          </a:p>
        </p:txBody>
      </p:sp>
      <p:sp>
        <p:nvSpPr>
          <p:cNvPr id="7" name="Slide Number Placeholder 5"/>
          <p:cNvSpPr>
            <a:spLocks noGrp="1"/>
          </p:cNvSpPr>
          <p:nvPr>
            <p:ph type="sldNum" sz="quarter" idx="12"/>
          </p:nvPr>
        </p:nvSpPr>
        <p:spPr/>
        <p:txBody>
          <a:bodyPr/>
          <a:lstStyle/>
          <a:p>
            <a:pPr>
              <a:defRPr/>
            </a:pPr>
            <a:fld id="{870DF330-0934-4E19-827E-FE411AA565BB}" type="slidenum">
              <a:rPr lang="en-US"/>
              <a:pPr>
                <a:defRPr/>
              </a:pPr>
              <a:t>36</a:t>
            </a:fld>
            <a:endParaRPr lang="en-US"/>
          </a:p>
        </p:txBody>
      </p:sp>
      <p:sp>
        <p:nvSpPr>
          <p:cNvPr id="33797" name="Rectangle 2"/>
          <p:cNvSpPr>
            <a:spLocks noGrp="1" noChangeArrowheads="1"/>
          </p:cNvSpPr>
          <p:nvPr>
            <p:ph type="title"/>
          </p:nvPr>
        </p:nvSpPr>
        <p:spPr/>
        <p:txBody>
          <a:bodyPr/>
          <a:lstStyle/>
          <a:p>
            <a:r>
              <a:rPr lang="en-GB" dirty="0" smtClean="0">
                <a:cs typeface="Times" pitchFamily="1" charset="0"/>
              </a:rPr>
              <a:t>11.4 Software Engineering Teams</a:t>
            </a:r>
            <a:r>
              <a:rPr lang="en-US" dirty="0" smtClean="0">
                <a:cs typeface="Times" pitchFamily="1" charset="0"/>
              </a:rPr>
              <a:t> </a:t>
            </a:r>
          </a:p>
        </p:txBody>
      </p:sp>
      <p:sp>
        <p:nvSpPr>
          <p:cNvPr id="33798" name="Rectangle 3"/>
          <p:cNvSpPr>
            <a:spLocks noGrp="1" noChangeArrowheads="1"/>
          </p:cNvSpPr>
          <p:nvPr>
            <p:ph type="body" idx="1"/>
          </p:nvPr>
        </p:nvSpPr>
        <p:spPr/>
        <p:txBody>
          <a:bodyPr/>
          <a:lstStyle/>
          <a:p>
            <a:pPr marL="0" indent="0"/>
            <a:r>
              <a:rPr lang="en-GB" smtClean="0">
                <a:cs typeface="Times" pitchFamily="1" charset="0"/>
              </a:rPr>
              <a:t>Software engineering is a human process. </a:t>
            </a:r>
          </a:p>
          <a:p>
            <a:pPr lvl="1"/>
            <a:r>
              <a:rPr lang="en-GB" smtClean="0">
                <a:cs typeface="Times" pitchFamily="1" charset="0"/>
              </a:rPr>
              <a:t>Choosing appropriate people for a team, and assigning roles and responsibilities to the team members, is therefore an important project management skill</a:t>
            </a:r>
            <a:r>
              <a:rPr lang="en-US" smtClean="0">
                <a:cs typeface="Times" pitchFamily="1" charset="0"/>
              </a:rPr>
              <a:t> </a:t>
            </a:r>
          </a:p>
          <a:p>
            <a:pPr lvl="1"/>
            <a:r>
              <a:rPr lang="en-GB" smtClean="0">
                <a:cs typeface="Times" pitchFamily="1" charset="0"/>
              </a:rPr>
              <a:t>Software engineering teams can be organized in many different ways</a:t>
            </a:r>
            <a:r>
              <a:rPr lang="en-US" smtClean="0">
                <a:cs typeface="Times" pitchFamily="1" charset="0"/>
              </a:rPr>
              <a:t> </a:t>
            </a:r>
          </a:p>
        </p:txBody>
      </p:sp>
      <p:pic>
        <p:nvPicPr>
          <p:cNvPr id="33799"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3968750"/>
            <a:ext cx="7391400" cy="197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2E4ED0A3-E5C9-448D-AB44-22FF225B23D2}" type="slidenum">
              <a:rPr lang="en-US"/>
              <a:pPr>
                <a:defRPr/>
              </a:pPr>
              <a:t>37</a:t>
            </a:fld>
            <a:endParaRPr lang="en-US"/>
          </a:p>
        </p:txBody>
      </p:sp>
      <p:sp>
        <p:nvSpPr>
          <p:cNvPr id="34821" name="Rectangle 2"/>
          <p:cNvSpPr>
            <a:spLocks noGrp="1" noChangeArrowheads="1"/>
          </p:cNvSpPr>
          <p:nvPr>
            <p:ph type="title"/>
          </p:nvPr>
        </p:nvSpPr>
        <p:spPr/>
        <p:txBody>
          <a:bodyPr/>
          <a:lstStyle/>
          <a:p>
            <a:r>
              <a:rPr lang="en-GB" smtClean="0">
                <a:cs typeface="Times" pitchFamily="1" charset="0"/>
              </a:rPr>
              <a:t>Software engineering teams</a:t>
            </a:r>
          </a:p>
        </p:txBody>
      </p:sp>
      <p:sp>
        <p:nvSpPr>
          <p:cNvPr id="34822" name="Rectangle 3"/>
          <p:cNvSpPr>
            <a:spLocks noGrp="1" noChangeArrowheads="1"/>
          </p:cNvSpPr>
          <p:nvPr>
            <p:ph type="body" idx="1"/>
          </p:nvPr>
        </p:nvSpPr>
        <p:spPr/>
        <p:txBody>
          <a:bodyPr/>
          <a:lstStyle/>
          <a:p>
            <a:pPr marL="0" indent="0"/>
            <a:r>
              <a:rPr lang="en-GB" dirty="0" smtClean="0">
                <a:cs typeface="Times" pitchFamily="1" charset="0"/>
              </a:rPr>
              <a:t>Egoless team:</a:t>
            </a:r>
          </a:p>
          <a:p>
            <a:pPr lvl="1"/>
            <a:r>
              <a:rPr lang="en-GB" dirty="0" smtClean="0">
                <a:cs typeface="Times" pitchFamily="1" charset="0"/>
              </a:rPr>
              <a:t>Also called a “self-organizing team”</a:t>
            </a:r>
          </a:p>
          <a:p>
            <a:pPr lvl="1"/>
            <a:r>
              <a:rPr lang="en-GB" dirty="0" smtClean="0">
                <a:cs typeface="Times" pitchFamily="1" charset="0"/>
              </a:rPr>
              <a:t>In such a team everybody is equal, and the team works together to achieve a common goal. </a:t>
            </a:r>
          </a:p>
          <a:p>
            <a:pPr lvl="1"/>
            <a:r>
              <a:rPr lang="en-GB" dirty="0" smtClean="0">
                <a:cs typeface="Times" pitchFamily="1" charset="0"/>
              </a:rPr>
              <a:t>Decisions are made by consensus.</a:t>
            </a:r>
            <a:r>
              <a:rPr lang="en-US" dirty="0" smtClean="0">
                <a:cs typeface="Times" pitchFamily="1" charset="0"/>
              </a:rPr>
              <a:t> </a:t>
            </a:r>
          </a:p>
          <a:p>
            <a:pPr lvl="1"/>
            <a:r>
              <a:rPr lang="en-GB" dirty="0" smtClean="0">
                <a:cs typeface="Times" pitchFamily="1" charset="0"/>
              </a:rPr>
              <a:t>Most suited to difficult projects with many technical challenges.</a:t>
            </a:r>
            <a:r>
              <a:rPr lang="en-US" dirty="0" smtClean="0">
                <a:cs typeface="Times" pitchFamily="1" charset="0"/>
              </a:rPr>
              <a:t> </a:t>
            </a:r>
          </a:p>
          <a:p>
            <a:pPr lvl="1"/>
            <a:r>
              <a:rPr lang="en-US" dirty="0" smtClean="0">
                <a:cs typeface="Times" pitchFamily="1" charset="0"/>
              </a:rPr>
              <a:t>Egoless/self-organizing is the typical Agile team organization.</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C1F1A64F-73EF-4672-8334-CC3823FD3A73}" type="slidenum">
              <a:rPr lang="en-US"/>
              <a:pPr>
                <a:defRPr/>
              </a:pPr>
              <a:t>38</a:t>
            </a:fld>
            <a:endParaRPr lang="en-US"/>
          </a:p>
        </p:txBody>
      </p:sp>
      <p:sp>
        <p:nvSpPr>
          <p:cNvPr id="35845" name="Rectangle 2"/>
          <p:cNvSpPr>
            <a:spLocks noGrp="1" noChangeArrowheads="1"/>
          </p:cNvSpPr>
          <p:nvPr>
            <p:ph type="title"/>
          </p:nvPr>
        </p:nvSpPr>
        <p:spPr/>
        <p:txBody>
          <a:bodyPr/>
          <a:lstStyle/>
          <a:p>
            <a:r>
              <a:rPr lang="en-GB" smtClean="0">
                <a:cs typeface="Times" pitchFamily="1" charset="0"/>
              </a:rPr>
              <a:t>Software engineering teams</a:t>
            </a:r>
          </a:p>
        </p:txBody>
      </p:sp>
      <p:sp>
        <p:nvSpPr>
          <p:cNvPr id="35846" name="Rectangle 3"/>
          <p:cNvSpPr>
            <a:spLocks noGrp="1" noChangeArrowheads="1"/>
          </p:cNvSpPr>
          <p:nvPr>
            <p:ph type="body" idx="1"/>
          </p:nvPr>
        </p:nvSpPr>
        <p:spPr/>
        <p:txBody>
          <a:bodyPr/>
          <a:lstStyle/>
          <a:p>
            <a:pPr marL="0" indent="0"/>
            <a:r>
              <a:rPr lang="en-GB" dirty="0" smtClean="0">
                <a:cs typeface="Times" pitchFamily="1" charset="0"/>
              </a:rPr>
              <a:t>Hierarchical manager-subordinate structure</a:t>
            </a:r>
            <a:r>
              <a:rPr lang="en-US" dirty="0" smtClean="0">
                <a:cs typeface="Times" pitchFamily="1" charset="0"/>
              </a:rPr>
              <a:t>:</a:t>
            </a:r>
          </a:p>
          <a:p>
            <a:pPr lvl="1"/>
            <a:r>
              <a:rPr lang="en-GB" dirty="0" smtClean="0">
                <a:cs typeface="Times" pitchFamily="1" charset="0"/>
              </a:rPr>
              <a:t>Each individual reports to a manager and is responsible for performing the tasks delegated by that manager.</a:t>
            </a:r>
          </a:p>
          <a:p>
            <a:pPr lvl="1"/>
            <a:r>
              <a:rPr lang="en-GB" dirty="0" smtClean="0">
                <a:cs typeface="Times" pitchFamily="1" charset="0"/>
              </a:rPr>
              <a:t>Suitable for large projects with a strict schedule where everybody is well-trained and has a well-defined role. </a:t>
            </a:r>
          </a:p>
          <a:p>
            <a:pPr lvl="1"/>
            <a:r>
              <a:rPr lang="en-GB" dirty="0" smtClean="0">
                <a:cs typeface="Times" pitchFamily="1" charset="0"/>
              </a:rPr>
              <a:t>However, since everybody is only responsible for their own work, problems may go unnoticed.</a:t>
            </a:r>
            <a:r>
              <a:rPr lang="en-US" dirty="0" smtClean="0">
                <a:cs typeface="Times" pitchFamily="1" charset="0"/>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B6FA1E43-9053-415C-AC9E-F890FAB01D94}" type="slidenum">
              <a:rPr lang="en-US"/>
              <a:pPr>
                <a:defRPr/>
              </a:pPr>
              <a:t>39</a:t>
            </a:fld>
            <a:endParaRPr lang="en-US"/>
          </a:p>
        </p:txBody>
      </p:sp>
      <p:sp>
        <p:nvSpPr>
          <p:cNvPr id="36869" name="Rectangle 2"/>
          <p:cNvSpPr>
            <a:spLocks noGrp="1" noChangeArrowheads="1"/>
          </p:cNvSpPr>
          <p:nvPr>
            <p:ph type="title"/>
          </p:nvPr>
        </p:nvSpPr>
        <p:spPr/>
        <p:txBody>
          <a:bodyPr/>
          <a:lstStyle/>
          <a:p>
            <a:r>
              <a:rPr lang="en-GB" smtClean="0">
                <a:cs typeface="Times" pitchFamily="1" charset="0"/>
              </a:rPr>
              <a:t>Software engineering teams</a:t>
            </a:r>
          </a:p>
        </p:txBody>
      </p:sp>
      <p:sp>
        <p:nvSpPr>
          <p:cNvPr id="36870" name="Rectangle 3"/>
          <p:cNvSpPr>
            <a:spLocks noGrp="1" noChangeArrowheads="1"/>
          </p:cNvSpPr>
          <p:nvPr>
            <p:ph type="body" idx="1"/>
          </p:nvPr>
        </p:nvSpPr>
        <p:spPr/>
        <p:txBody>
          <a:bodyPr/>
          <a:lstStyle/>
          <a:p>
            <a:pPr marL="0" indent="0"/>
            <a:r>
              <a:rPr lang="en-GB" dirty="0" smtClean="0">
                <a:cs typeface="Times" pitchFamily="1" charset="0"/>
              </a:rPr>
              <a:t>Chief programmer team:</a:t>
            </a:r>
          </a:p>
          <a:p>
            <a:pPr lvl="1"/>
            <a:r>
              <a:rPr lang="en-GB" dirty="0" smtClean="0">
                <a:cs typeface="Times" pitchFamily="1" charset="0"/>
              </a:rPr>
              <a:t>Midway between egoless and hierarchical. </a:t>
            </a:r>
          </a:p>
          <a:p>
            <a:pPr lvl="1"/>
            <a:r>
              <a:rPr lang="en-GB" dirty="0" smtClean="0">
                <a:cs typeface="Times" pitchFamily="1" charset="0"/>
              </a:rPr>
              <a:t>The chief programmer leads and guides the project.</a:t>
            </a:r>
          </a:p>
          <a:p>
            <a:pPr lvl="1"/>
            <a:r>
              <a:rPr lang="en-GB" dirty="0" smtClean="0">
                <a:cs typeface="Times" pitchFamily="1" charset="0"/>
              </a:rPr>
              <a:t>He or she consults with, and relies on, individual specialists.</a:t>
            </a:r>
            <a:r>
              <a:rPr lang="en-US" dirty="0" smtClean="0">
                <a:cs typeface="Times" pitchFamily="1"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3492D92F-DF4C-48AC-A70E-2872B4856CA4}" type="slidenum">
              <a:rPr lang="en-US"/>
              <a:pPr>
                <a:defRPr/>
              </a:pPr>
              <a:t>4</a:t>
            </a:fld>
            <a:endParaRPr lang="en-US"/>
          </a:p>
        </p:txBody>
      </p:sp>
      <p:sp>
        <p:nvSpPr>
          <p:cNvPr id="5125" name="Rectangle 2"/>
          <p:cNvSpPr>
            <a:spLocks noGrp="1" noChangeArrowheads="1"/>
          </p:cNvSpPr>
          <p:nvPr>
            <p:ph type="title"/>
          </p:nvPr>
        </p:nvSpPr>
        <p:spPr/>
        <p:txBody>
          <a:bodyPr/>
          <a:lstStyle/>
          <a:p>
            <a:r>
              <a:rPr lang="en-GB" smtClean="0">
                <a:cs typeface="Times" pitchFamily="1" charset="0"/>
              </a:rPr>
              <a:t>11.2 Software Process Models</a:t>
            </a:r>
            <a:r>
              <a:rPr lang="en-US" smtClean="0">
                <a:cs typeface="Times" pitchFamily="1" charset="0"/>
              </a:rPr>
              <a:t> </a:t>
            </a:r>
          </a:p>
        </p:txBody>
      </p:sp>
      <p:sp>
        <p:nvSpPr>
          <p:cNvPr id="5126" name="Rectangle 3"/>
          <p:cNvSpPr>
            <a:spLocks noGrp="1" noChangeArrowheads="1"/>
          </p:cNvSpPr>
          <p:nvPr>
            <p:ph type="body" idx="1"/>
          </p:nvPr>
        </p:nvSpPr>
        <p:spPr/>
        <p:txBody>
          <a:bodyPr/>
          <a:lstStyle/>
          <a:p>
            <a:pPr marL="0" indent="0"/>
            <a:r>
              <a:rPr lang="en-GB" dirty="0" smtClean="0">
                <a:cs typeface="Times" pitchFamily="1" charset="0"/>
              </a:rPr>
              <a:t>Software process models are general approaches for organizing a project into activities. </a:t>
            </a:r>
          </a:p>
          <a:p>
            <a:pPr lvl="1"/>
            <a:r>
              <a:rPr lang="en-GB" dirty="0" smtClean="0">
                <a:cs typeface="Times" pitchFamily="1" charset="0"/>
              </a:rPr>
              <a:t>Help the project manager and his or her team to decide:</a:t>
            </a:r>
          </a:p>
          <a:p>
            <a:pPr lvl="2"/>
            <a:r>
              <a:rPr lang="en-GB" dirty="0" smtClean="0">
                <a:cs typeface="Times" pitchFamily="1" charset="0"/>
              </a:rPr>
              <a:t>What work should be done</a:t>
            </a:r>
          </a:p>
          <a:p>
            <a:pPr lvl="2"/>
            <a:r>
              <a:rPr lang="en-GB" dirty="0" smtClean="0">
                <a:cs typeface="Times" pitchFamily="1" charset="0"/>
              </a:rPr>
              <a:t>In what sequence to perform the work. </a:t>
            </a:r>
          </a:p>
          <a:p>
            <a:pPr lvl="1"/>
            <a:r>
              <a:rPr lang="en-GB" dirty="0" smtClean="0">
                <a:cs typeface="Times" pitchFamily="1" charset="0"/>
              </a:rPr>
              <a:t>The models should be seen as </a:t>
            </a:r>
            <a:r>
              <a:rPr lang="en-GB" i="1" dirty="0" smtClean="0">
                <a:cs typeface="Times" pitchFamily="1" charset="0"/>
              </a:rPr>
              <a:t>aids to thinking</a:t>
            </a:r>
            <a:r>
              <a:rPr lang="en-GB" dirty="0" smtClean="0">
                <a:cs typeface="Times" pitchFamily="1" charset="0"/>
              </a:rPr>
              <a:t>, not rigid prescriptions of the way to do things. </a:t>
            </a:r>
          </a:p>
          <a:p>
            <a:pPr lvl="1"/>
            <a:r>
              <a:rPr lang="en-GB" dirty="0" smtClean="0">
                <a:cs typeface="Times" pitchFamily="1" charset="0"/>
              </a:rPr>
              <a:t>Each project ends up with its own unique plan.</a:t>
            </a:r>
            <a:r>
              <a:rPr lang="en-US" dirty="0" smtClean="0">
                <a:cs typeface="Times" pitchFamily="1" charset="0"/>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A4A91C28-C78F-4C7B-B1F3-4EF1DD536CD4}" type="slidenum">
              <a:rPr lang="en-US"/>
              <a:pPr>
                <a:defRPr/>
              </a:pPr>
              <a:t>40</a:t>
            </a:fld>
            <a:endParaRPr lang="en-US"/>
          </a:p>
        </p:txBody>
      </p:sp>
      <p:sp>
        <p:nvSpPr>
          <p:cNvPr id="37893" name="Rectangle 2"/>
          <p:cNvSpPr>
            <a:spLocks noGrp="1" noChangeArrowheads="1"/>
          </p:cNvSpPr>
          <p:nvPr>
            <p:ph type="title"/>
          </p:nvPr>
        </p:nvSpPr>
        <p:spPr/>
        <p:txBody>
          <a:bodyPr/>
          <a:lstStyle/>
          <a:p>
            <a:r>
              <a:rPr lang="en-GB" smtClean="0">
                <a:cs typeface="Times" pitchFamily="1" charset="0"/>
              </a:rPr>
              <a:t>Choosing an effective size for a team</a:t>
            </a:r>
          </a:p>
        </p:txBody>
      </p:sp>
      <p:sp>
        <p:nvSpPr>
          <p:cNvPr id="37894" name="Rectangle 3"/>
          <p:cNvSpPr>
            <a:spLocks noGrp="1" noChangeArrowheads="1"/>
          </p:cNvSpPr>
          <p:nvPr>
            <p:ph type="body" idx="1"/>
          </p:nvPr>
        </p:nvSpPr>
        <p:spPr/>
        <p:txBody>
          <a:bodyPr/>
          <a:lstStyle/>
          <a:p>
            <a:pPr lvl="1"/>
            <a:r>
              <a:rPr lang="en-GB" dirty="0" smtClean="0">
                <a:cs typeface="Times" pitchFamily="1" charset="0"/>
              </a:rPr>
              <a:t>For a given estimated development effort, in person months, there is an optimal team size. </a:t>
            </a:r>
          </a:p>
          <a:p>
            <a:pPr lvl="2"/>
            <a:r>
              <a:rPr lang="en-GB" dirty="0" smtClean="0">
                <a:cs typeface="Times" pitchFamily="1" charset="0"/>
              </a:rPr>
              <a:t>Doubling the size of a team will not halve the development time.</a:t>
            </a:r>
            <a:r>
              <a:rPr lang="en-US" dirty="0" smtClean="0">
                <a:cs typeface="Times" pitchFamily="1" charset="0"/>
              </a:rPr>
              <a:t> </a:t>
            </a:r>
          </a:p>
          <a:p>
            <a:pPr lvl="1"/>
            <a:r>
              <a:rPr lang="en-GB" dirty="0" smtClean="0">
                <a:cs typeface="Times" pitchFamily="1" charset="0"/>
              </a:rPr>
              <a:t>Subsystems and teams should be sized such that the total amount of required knowledge and exchange of information is reduced.</a:t>
            </a:r>
            <a:r>
              <a:rPr lang="en-US" dirty="0" smtClean="0">
                <a:cs typeface="Times" pitchFamily="1" charset="0"/>
              </a:rPr>
              <a:t> </a:t>
            </a:r>
            <a:endParaRPr lang="en-GB" dirty="0" smtClean="0">
              <a:cs typeface="Times" pitchFamily="1" charset="0"/>
            </a:endParaRPr>
          </a:p>
          <a:p>
            <a:pPr lvl="1"/>
            <a:r>
              <a:rPr lang="en-GB" dirty="0" smtClean="0">
                <a:cs typeface="Times" pitchFamily="1" charset="0"/>
              </a:rPr>
              <a:t>For a given project or project iteration, the number of people on a team will not be constant.</a:t>
            </a:r>
            <a:r>
              <a:rPr lang="en-US" dirty="0" smtClean="0">
                <a:cs typeface="Times" pitchFamily="1" charset="0"/>
              </a:rPr>
              <a:t> </a:t>
            </a:r>
            <a:endParaRPr lang="en-GB" dirty="0" smtClean="0">
              <a:cs typeface="Times" pitchFamily="1" charset="0"/>
            </a:endParaRPr>
          </a:p>
          <a:p>
            <a:pPr lvl="1"/>
            <a:r>
              <a:rPr lang="en-GB" dirty="0" smtClean="0">
                <a:cs typeface="Times" pitchFamily="1" charset="0"/>
              </a:rPr>
              <a:t>You cannot generally add people if you get behind schedule, in the hope of catching up.</a:t>
            </a:r>
            <a:r>
              <a:rPr lang="en-US" dirty="0" smtClean="0">
                <a:cs typeface="Times" pitchFamily="1" charset="0"/>
              </a:rPr>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F74E8F7B-9209-481A-813D-56D1E967E656}" type="slidenum">
              <a:rPr lang="en-US"/>
              <a:pPr>
                <a:defRPr/>
              </a:pPr>
              <a:t>41</a:t>
            </a:fld>
            <a:endParaRPr lang="en-US"/>
          </a:p>
        </p:txBody>
      </p:sp>
      <p:sp>
        <p:nvSpPr>
          <p:cNvPr id="38917" name="Rectangle 2"/>
          <p:cNvSpPr>
            <a:spLocks noGrp="1" noChangeArrowheads="1"/>
          </p:cNvSpPr>
          <p:nvPr>
            <p:ph type="title"/>
          </p:nvPr>
        </p:nvSpPr>
        <p:spPr/>
        <p:txBody>
          <a:bodyPr/>
          <a:lstStyle/>
          <a:p>
            <a:r>
              <a:rPr lang="en-GB" smtClean="0">
                <a:cs typeface="Times" pitchFamily="1" charset="0"/>
              </a:rPr>
              <a:t>Skills needed on a team</a:t>
            </a:r>
          </a:p>
        </p:txBody>
      </p:sp>
      <p:sp>
        <p:nvSpPr>
          <p:cNvPr id="38918" name="Rectangle 3"/>
          <p:cNvSpPr>
            <a:spLocks noGrp="1" noChangeArrowheads="1"/>
          </p:cNvSpPr>
          <p:nvPr>
            <p:ph type="body" idx="1"/>
          </p:nvPr>
        </p:nvSpPr>
        <p:spPr/>
        <p:txBody>
          <a:bodyPr/>
          <a:lstStyle/>
          <a:p>
            <a:pPr lvl="1"/>
            <a:r>
              <a:rPr lang="en-GB" smtClean="0">
                <a:cs typeface="Times" pitchFamily="1" charset="0"/>
              </a:rPr>
              <a:t>Architect</a:t>
            </a:r>
          </a:p>
          <a:p>
            <a:pPr lvl="1"/>
            <a:r>
              <a:rPr lang="en-GB" smtClean="0">
                <a:cs typeface="Times" pitchFamily="1" charset="0"/>
              </a:rPr>
              <a:t>Project manager</a:t>
            </a:r>
          </a:p>
          <a:p>
            <a:pPr lvl="1"/>
            <a:r>
              <a:rPr lang="en-GB" smtClean="0">
                <a:cs typeface="Times" pitchFamily="1" charset="0"/>
              </a:rPr>
              <a:t>Configuration management and build specialist</a:t>
            </a:r>
          </a:p>
          <a:p>
            <a:pPr lvl="1"/>
            <a:r>
              <a:rPr lang="en-GB" smtClean="0">
                <a:cs typeface="Times" pitchFamily="1" charset="0"/>
              </a:rPr>
              <a:t>User interface specialist</a:t>
            </a:r>
          </a:p>
          <a:p>
            <a:pPr lvl="1"/>
            <a:r>
              <a:rPr lang="en-GB" smtClean="0">
                <a:cs typeface="Times" pitchFamily="1" charset="0"/>
              </a:rPr>
              <a:t>Technology specialist</a:t>
            </a:r>
          </a:p>
          <a:p>
            <a:pPr lvl="1"/>
            <a:r>
              <a:rPr lang="en-GB" smtClean="0">
                <a:cs typeface="Times" pitchFamily="1" charset="0"/>
              </a:rPr>
              <a:t>Hardware and third-party software specialist</a:t>
            </a:r>
          </a:p>
          <a:p>
            <a:pPr lvl="1"/>
            <a:r>
              <a:rPr lang="en-GB" smtClean="0">
                <a:cs typeface="Times" pitchFamily="1" charset="0"/>
              </a:rPr>
              <a:t>User documentation specialist</a:t>
            </a:r>
          </a:p>
          <a:p>
            <a:pPr lvl="1"/>
            <a:r>
              <a:rPr lang="en-GB" smtClean="0">
                <a:cs typeface="Times" pitchFamily="1" charset="0"/>
              </a:rPr>
              <a:t>Tester</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B54864A7-2884-48C5-A73B-07C1FE99F345}" type="slidenum">
              <a:rPr lang="en-US"/>
              <a:pPr>
                <a:defRPr/>
              </a:pPr>
              <a:t>42</a:t>
            </a:fld>
            <a:endParaRPr lang="en-US"/>
          </a:p>
        </p:txBody>
      </p:sp>
      <p:sp>
        <p:nvSpPr>
          <p:cNvPr id="39941" name="Rectangle 2"/>
          <p:cNvSpPr>
            <a:spLocks noGrp="1" noChangeArrowheads="1"/>
          </p:cNvSpPr>
          <p:nvPr>
            <p:ph type="title"/>
          </p:nvPr>
        </p:nvSpPr>
        <p:spPr/>
        <p:txBody>
          <a:bodyPr/>
          <a:lstStyle/>
          <a:p>
            <a:r>
              <a:rPr lang="en-GB" smtClean="0">
                <a:cs typeface="Times" pitchFamily="1" charset="0"/>
              </a:rPr>
              <a:t>11.5 Project Scheduling and Tracking</a:t>
            </a:r>
            <a:r>
              <a:rPr lang="en-US" smtClean="0">
                <a:cs typeface="Times" pitchFamily="1" charset="0"/>
              </a:rPr>
              <a:t> </a:t>
            </a:r>
          </a:p>
        </p:txBody>
      </p:sp>
      <p:sp>
        <p:nvSpPr>
          <p:cNvPr id="39942" name="Rectangle 3"/>
          <p:cNvSpPr>
            <a:spLocks noGrp="1" noChangeArrowheads="1"/>
          </p:cNvSpPr>
          <p:nvPr>
            <p:ph type="body" idx="1"/>
          </p:nvPr>
        </p:nvSpPr>
        <p:spPr/>
        <p:txBody>
          <a:bodyPr/>
          <a:lstStyle/>
          <a:p>
            <a:pPr lvl="1"/>
            <a:r>
              <a:rPr lang="en-GB" i="1" smtClean="0">
                <a:cs typeface="Times" pitchFamily="1" charset="0"/>
              </a:rPr>
              <a:t>Scheduling</a:t>
            </a:r>
            <a:r>
              <a:rPr lang="en-GB" smtClean="0">
                <a:cs typeface="Times" pitchFamily="1" charset="0"/>
              </a:rPr>
              <a:t> is the process of deciding:</a:t>
            </a:r>
          </a:p>
          <a:p>
            <a:pPr lvl="2"/>
            <a:r>
              <a:rPr lang="en-GB" smtClean="0">
                <a:cs typeface="Times" pitchFamily="1" charset="0"/>
              </a:rPr>
              <a:t>In what sequence a set of activities will be performed.</a:t>
            </a:r>
          </a:p>
          <a:p>
            <a:pPr lvl="2"/>
            <a:r>
              <a:rPr lang="en-GB" smtClean="0">
                <a:cs typeface="Times" pitchFamily="1" charset="0"/>
              </a:rPr>
              <a:t>When they should start and be completed. </a:t>
            </a:r>
          </a:p>
          <a:p>
            <a:pPr lvl="1"/>
            <a:r>
              <a:rPr lang="en-GB" i="1" smtClean="0">
                <a:cs typeface="Times" pitchFamily="1" charset="0"/>
              </a:rPr>
              <a:t>Tracking</a:t>
            </a:r>
            <a:r>
              <a:rPr lang="en-GB" smtClean="0">
                <a:cs typeface="Times" pitchFamily="1" charset="0"/>
              </a:rPr>
              <a:t> is the process of determining how well you are sticking to the cost estimate and schedule.</a:t>
            </a:r>
            <a:r>
              <a:rPr lang="en-US" smtClean="0">
                <a:cs typeface="Times" pitchFamily="1" charset="0"/>
              </a:rPr>
              <a:t>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90C98A11-418B-4870-888C-2D4CA5D0381E}" type="slidenum">
              <a:rPr lang="en-US"/>
              <a:pPr>
                <a:defRPr/>
              </a:pPr>
              <a:t>43</a:t>
            </a:fld>
            <a:endParaRPr lang="en-US"/>
          </a:p>
        </p:txBody>
      </p:sp>
      <p:sp>
        <p:nvSpPr>
          <p:cNvPr id="40965" name="Rectangle 2"/>
          <p:cNvSpPr>
            <a:spLocks noGrp="1" noChangeArrowheads="1"/>
          </p:cNvSpPr>
          <p:nvPr>
            <p:ph type="title"/>
          </p:nvPr>
        </p:nvSpPr>
        <p:spPr/>
        <p:txBody>
          <a:bodyPr/>
          <a:lstStyle/>
          <a:p>
            <a:r>
              <a:rPr lang="en-GB" smtClean="0">
                <a:cs typeface="Times" pitchFamily="1" charset="0"/>
              </a:rPr>
              <a:t>PERT charts</a:t>
            </a:r>
          </a:p>
        </p:txBody>
      </p:sp>
      <p:sp>
        <p:nvSpPr>
          <p:cNvPr id="40966" name="Rectangle 3"/>
          <p:cNvSpPr>
            <a:spLocks noGrp="1" noChangeArrowheads="1"/>
          </p:cNvSpPr>
          <p:nvPr>
            <p:ph type="body" idx="1"/>
          </p:nvPr>
        </p:nvSpPr>
        <p:spPr/>
        <p:txBody>
          <a:bodyPr/>
          <a:lstStyle/>
          <a:p>
            <a:pPr marL="0" indent="0"/>
            <a:r>
              <a:rPr lang="en-GB" smtClean="0">
                <a:cs typeface="Times" pitchFamily="1" charset="0"/>
              </a:rPr>
              <a:t>A PERT chart shows the sequence in which tasks must be completed.</a:t>
            </a:r>
            <a:r>
              <a:rPr lang="en-US" smtClean="0">
                <a:cs typeface="Times" pitchFamily="1" charset="0"/>
              </a:rPr>
              <a:t> </a:t>
            </a:r>
          </a:p>
          <a:p>
            <a:pPr lvl="1"/>
            <a:r>
              <a:rPr lang="en-GB" smtClean="0">
                <a:cs typeface="Times" pitchFamily="1" charset="0"/>
              </a:rPr>
              <a:t>In each node of a PERT chart, you typically show the elapsed time and effort estimates.</a:t>
            </a:r>
            <a:r>
              <a:rPr lang="en-US" smtClean="0">
                <a:cs typeface="Times" pitchFamily="1" charset="0"/>
              </a:rPr>
              <a:t> </a:t>
            </a:r>
          </a:p>
          <a:p>
            <a:pPr lvl="1"/>
            <a:r>
              <a:rPr lang="en-GB" smtClean="0">
                <a:cs typeface="Times" pitchFamily="1" charset="0"/>
              </a:rPr>
              <a:t>The </a:t>
            </a:r>
            <a:r>
              <a:rPr lang="en-GB" i="1" smtClean="0">
                <a:cs typeface="Times" pitchFamily="1" charset="0"/>
              </a:rPr>
              <a:t>critical path</a:t>
            </a:r>
            <a:r>
              <a:rPr lang="en-GB" smtClean="0">
                <a:cs typeface="Times" pitchFamily="1" charset="0"/>
              </a:rPr>
              <a:t> indicates the minimum time in which it is possible to complete the project.</a:t>
            </a:r>
            <a:r>
              <a:rPr lang="en-US" smtClean="0">
                <a:cs typeface="Times" pitchFamily="1" charset="0"/>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2DCC2077-3DE9-468E-9CF0-C8F5FDE5A494}" type="slidenum">
              <a:rPr lang="en-US"/>
              <a:pPr>
                <a:defRPr/>
              </a:pPr>
              <a:t>44</a:t>
            </a:fld>
            <a:endParaRPr lang="en-US"/>
          </a:p>
        </p:txBody>
      </p:sp>
      <p:sp>
        <p:nvSpPr>
          <p:cNvPr id="41989" name="Rectangle 2"/>
          <p:cNvSpPr>
            <a:spLocks noGrp="1" noChangeArrowheads="1"/>
          </p:cNvSpPr>
          <p:nvPr>
            <p:ph type="title"/>
          </p:nvPr>
        </p:nvSpPr>
        <p:spPr/>
        <p:txBody>
          <a:bodyPr/>
          <a:lstStyle/>
          <a:p>
            <a:r>
              <a:rPr lang="en-GB" smtClean="0">
                <a:cs typeface="Times" pitchFamily="1" charset="0"/>
              </a:rPr>
              <a:t>Example of a PERT chart</a:t>
            </a:r>
          </a:p>
        </p:txBody>
      </p:sp>
      <p:pic>
        <p:nvPicPr>
          <p:cNvPr id="41990" name="Picture 1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533400" y="1516063"/>
            <a:ext cx="8458200" cy="3741737"/>
          </a:xfr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C5F704FB-6455-4523-9F1D-C3EEE9C19744}" type="slidenum">
              <a:rPr lang="en-US"/>
              <a:pPr>
                <a:defRPr/>
              </a:pPr>
              <a:t>45</a:t>
            </a:fld>
            <a:endParaRPr lang="en-US"/>
          </a:p>
        </p:txBody>
      </p:sp>
      <p:sp>
        <p:nvSpPr>
          <p:cNvPr id="43013" name="Rectangle 2"/>
          <p:cNvSpPr>
            <a:spLocks noGrp="1" noChangeArrowheads="1"/>
          </p:cNvSpPr>
          <p:nvPr>
            <p:ph type="title"/>
          </p:nvPr>
        </p:nvSpPr>
        <p:spPr/>
        <p:txBody>
          <a:bodyPr/>
          <a:lstStyle/>
          <a:p>
            <a:r>
              <a:rPr lang="en-GB" smtClean="0">
                <a:cs typeface="Times" pitchFamily="1" charset="0"/>
              </a:rPr>
              <a:t>Gantt charts</a:t>
            </a:r>
          </a:p>
        </p:txBody>
      </p:sp>
      <p:sp>
        <p:nvSpPr>
          <p:cNvPr id="43014" name="Rectangle 3"/>
          <p:cNvSpPr>
            <a:spLocks noGrp="1" noChangeArrowheads="1"/>
          </p:cNvSpPr>
          <p:nvPr>
            <p:ph type="body" idx="1"/>
          </p:nvPr>
        </p:nvSpPr>
        <p:spPr/>
        <p:txBody>
          <a:bodyPr/>
          <a:lstStyle/>
          <a:p>
            <a:pPr marL="0" indent="0"/>
            <a:r>
              <a:rPr lang="en-GB" dirty="0" smtClean="0">
                <a:cs typeface="Times" pitchFamily="1" charset="0"/>
              </a:rPr>
              <a:t>A Gantt chart is used to graphically present the start and end dates of each software engineering task</a:t>
            </a:r>
            <a:r>
              <a:rPr lang="en-US" dirty="0" smtClean="0">
                <a:cs typeface="Times" pitchFamily="1" charset="0"/>
              </a:rPr>
              <a:t> </a:t>
            </a:r>
          </a:p>
          <a:p>
            <a:pPr lvl="1"/>
            <a:r>
              <a:rPr lang="en-GB" dirty="0" smtClean="0">
                <a:cs typeface="Times" pitchFamily="1" charset="0"/>
              </a:rPr>
              <a:t>One axis shows time.</a:t>
            </a:r>
          </a:p>
          <a:p>
            <a:pPr lvl="1"/>
            <a:r>
              <a:rPr lang="en-GB" dirty="0" smtClean="0">
                <a:cs typeface="Times" pitchFamily="1" charset="0"/>
              </a:rPr>
              <a:t>The other axis shows the activities that will be performed.</a:t>
            </a:r>
          </a:p>
          <a:p>
            <a:pPr lvl="1"/>
            <a:r>
              <a:rPr lang="en-GB" dirty="0" smtClean="0">
                <a:cs typeface="Times" pitchFamily="1" charset="0"/>
              </a:rPr>
              <a:t>The black bars are the top-level tasks. </a:t>
            </a:r>
          </a:p>
          <a:p>
            <a:pPr lvl="1"/>
            <a:r>
              <a:rPr lang="en-GB" dirty="0" smtClean="0">
                <a:cs typeface="Times" pitchFamily="1" charset="0"/>
              </a:rPr>
              <a:t>The white bars are subtasks</a:t>
            </a:r>
          </a:p>
          <a:p>
            <a:pPr lvl="1"/>
            <a:r>
              <a:rPr lang="en-GB" dirty="0" smtClean="0">
                <a:cs typeface="Times" pitchFamily="1" charset="0"/>
              </a:rPr>
              <a:t>The diamonds are </a:t>
            </a:r>
            <a:r>
              <a:rPr lang="en-GB" i="1" dirty="0" smtClean="0">
                <a:cs typeface="Times" pitchFamily="1" charset="0"/>
              </a:rPr>
              <a:t>milestones:</a:t>
            </a:r>
          </a:p>
          <a:p>
            <a:pPr lvl="2"/>
            <a:r>
              <a:rPr lang="en-GB" dirty="0" smtClean="0">
                <a:cs typeface="Times" pitchFamily="1" charset="0"/>
              </a:rPr>
              <a:t>Important deadline dates, at which specific events may occur</a:t>
            </a:r>
            <a:r>
              <a:rPr lang="en-US" dirty="0" smtClean="0">
                <a:cs typeface="Times" pitchFamily="1" charset="0"/>
              </a:rPr>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67D89A4C-7E29-46AF-A1E5-0861ACC374BB}" type="slidenum">
              <a:rPr lang="en-US"/>
              <a:pPr>
                <a:defRPr/>
              </a:pPr>
              <a:t>46</a:t>
            </a:fld>
            <a:endParaRPr lang="en-US"/>
          </a:p>
        </p:txBody>
      </p:sp>
      <p:sp>
        <p:nvSpPr>
          <p:cNvPr id="44037" name="Rectangle 2"/>
          <p:cNvSpPr>
            <a:spLocks noGrp="1" noChangeArrowheads="1"/>
          </p:cNvSpPr>
          <p:nvPr>
            <p:ph type="title"/>
          </p:nvPr>
        </p:nvSpPr>
        <p:spPr/>
        <p:txBody>
          <a:bodyPr/>
          <a:lstStyle/>
          <a:p>
            <a:r>
              <a:rPr lang="en-GB" smtClean="0">
                <a:cs typeface="Times" pitchFamily="1" charset="0"/>
              </a:rPr>
              <a:t>Example of a Gantt chart</a:t>
            </a:r>
          </a:p>
        </p:txBody>
      </p:sp>
      <p:pic>
        <p:nvPicPr>
          <p:cNvPr id="44038" name="Picture 9"/>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62000" y="1447800"/>
            <a:ext cx="8051800" cy="3976688"/>
          </a:xfr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6A1ED834-1FB6-4234-9B26-4B61B7DF1C3F}" type="slidenum">
              <a:rPr lang="en-US"/>
              <a:pPr>
                <a:defRPr/>
              </a:pPr>
              <a:t>47</a:t>
            </a:fld>
            <a:endParaRPr lang="en-US"/>
          </a:p>
        </p:txBody>
      </p:sp>
      <p:sp>
        <p:nvSpPr>
          <p:cNvPr id="45061" name="Rectangle 2"/>
          <p:cNvSpPr>
            <a:spLocks noGrp="1" noChangeArrowheads="1"/>
          </p:cNvSpPr>
          <p:nvPr>
            <p:ph type="title"/>
          </p:nvPr>
        </p:nvSpPr>
        <p:spPr/>
        <p:txBody>
          <a:bodyPr/>
          <a:lstStyle/>
          <a:p>
            <a:r>
              <a:rPr lang="en-GB" smtClean="0">
                <a:cs typeface="Times" pitchFamily="1" charset="0"/>
              </a:rPr>
              <a:t>Earned value</a:t>
            </a:r>
          </a:p>
        </p:txBody>
      </p:sp>
      <p:sp>
        <p:nvSpPr>
          <p:cNvPr id="45062" name="Rectangle 3"/>
          <p:cNvSpPr>
            <a:spLocks noGrp="1" noChangeArrowheads="1"/>
          </p:cNvSpPr>
          <p:nvPr>
            <p:ph type="body" idx="1"/>
          </p:nvPr>
        </p:nvSpPr>
        <p:spPr/>
        <p:txBody>
          <a:bodyPr/>
          <a:lstStyle/>
          <a:p>
            <a:pPr lvl="1"/>
            <a:r>
              <a:rPr lang="en-GB" i="1" smtClean="0">
                <a:cs typeface="Times" pitchFamily="1" charset="0"/>
              </a:rPr>
              <a:t>Earned value</a:t>
            </a:r>
            <a:r>
              <a:rPr lang="en-GB" smtClean="0">
                <a:cs typeface="Times" pitchFamily="1" charset="0"/>
              </a:rPr>
              <a:t> is the amount of work completed, measured according to the  </a:t>
            </a:r>
            <a:r>
              <a:rPr lang="en-GB" i="1" smtClean="0">
                <a:cs typeface="Times" pitchFamily="1" charset="0"/>
              </a:rPr>
              <a:t>budgeted</a:t>
            </a:r>
            <a:r>
              <a:rPr lang="en-GB" smtClean="0">
                <a:cs typeface="Times" pitchFamily="1" charset="0"/>
              </a:rPr>
              <a:t> effort that the work was supposed to consume. </a:t>
            </a:r>
          </a:p>
          <a:p>
            <a:pPr lvl="1"/>
            <a:r>
              <a:rPr lang="en-GB" smtClean="0">
                <a:cs typeface="Times" pitchFamily="1" charset="0"/>
              </a:rPr>
              <a:t>It is also called the </a:t>
            </a:r>
            <a:r>
              <a:rPr lang="en-GB" i="1" smtClean="0">
                <a:cs typeface="Times" pitchFamily="1" charset="0"/>
              </a:rPr>
              <a:t>budgeted cost of work performed</a:t>
            </a:r>
            <a:r>
              <a:rPr lang="en-GB" smtClean="0">
                <a:cs typeface="Times" pitchFamily="1" charset="0"/>
              </a:rPr>
              <a:t>. </a:t>
            </a:r>
          </a:p>
          <a:p>
            <a:pPr lvl="1"/>
            <a:r>
              <a:rPr lang="en-GB" smtClean="0">
                <a:cs typeface="Times" pitchFamily="1" charset="0"/>
              </a:rPr>
              <a:t>As each task is completed, the number of person-months originally planned for that task is added to the earned value of the project.</a:t>
            </a:r>
            <a:r>
              <a:rPr lang="en-US" smtClean="0">
                <a:cs typeface="Times" pitchFamily="1" charset="0"/>
              </a:rPr>
              <a:t> </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6CEC5B80-AF3C-4771-9363-B66BF5707CBD}" type="slidenum">
              <a:rPr lang="en-US"/>
              <a:pPr>
                <a:defRPr/>
              </a:pPr>
              <a:t>48</a:t>
            </a:fld>
            <a:endParaRPr lang="en-US"/>
          </a:p>
        </p:txBody>
      </p:sp>
      <p:sp>
        <p:nvSpPr>
          <p:cNvPr id="46085" name="Rectangle 2"/>
          <p:cNvSpPr>
            <a:spLocks noGrp="1" noChangeArrowheads="1"/>
          </p:cNvSpPr>
          <p:nvPr>
            <p:ph type="title"/>
          </p:nvPr>
        </p:nvSpPr>
        <p:spPr/>
        <p:txBody>
          <a:bodyPr/>
          <a:lstStyle/>
          <a:p>
            <a:r>
              <a:rPr lang="en-GB" smtClean="0">
                <a:cs typeface="Times" pitchFamily="1" charset="0"/>
              </a:rPr>
              <a:t>Earned value charts</a:t>
            </a:r>
          </a:p>
        </p:txBody>
      </p:sp>
      <p:sp>
        <p:nvSpPr>
          <p:cNvPr id="46086" name="Rectangle 3"/>
          <p:cNvSpPr>
            <a:spLocks noGrp="1" noChangeArrowheads="1"/>
          </p:cNvSpPr>
          <p:nvPr>
            <p:ph type="body" idx="1"/>
          </p:nvPr>
        </p:nvSpPr>
        <p:spPr/>
        <p:txBody>
          <a:bodyPr/>
          <a:lstStyle/>
          <a:p>
            <a:pPr marL="0" indent="0"/>
            <a:r>
              <a:rPr lang="en-GB" smtClean="0">
                <a:cs typeface="Times" pitchFamily="1" charset="0"/>
              </a:rPr>
              <a:t>An earned value chart has three curves:</a:t>
            </a:r>
          </a:p>
          <a:p>
            <a:pPr lvl="1"/>
            <a:r>
              <a:rPr lang="en-US" smtClean="0"/>
              <a:t>The budgeted cost of the work scheduled.</a:t>
            </a:r>
          </a:p>
          <a:p>
            <a:pPr lvl="1"/>
            <a:r>
              <a:rPr lang="en-US" smtClean="0"/>
              <a:t>The earned value.</a:t>
            </a:r>
          </a:p>
          <a:p>
            <a:pPr lvl="1"/>
            <a:r>
              <a:rPr lang="en-US" smtClean="0"/>
              <a:t>The actual cost of the work performed so far.</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89F621BC-D5E9-479A-AEEB-4C1AF60B22D1}" type="slidenum">
              <a:rPr lang="en-US"/>
              <a:pPr>
                <a:defRPr/>
              </a:pPr>
              <a:t>49</a:t>
            </a:fld>
            <a:endParaRPr lang="en-US"/>
          </a:p>
        </p:txBody>
      </p:sp>
      <p:sp>
        <p:nvSpPr>
          <p:cNvPr id="47109" name="Rectangle 2"/>
          <p:cNvSpPr>
            <a:spLocks noGrp="1" noChangeArrowheads="1"/>
          </p:cNvSpPr>
          <p:nvPr>
            <p:ph type="title"/>
          </p:nvPr>
        </p:nvSpPr>
        <p:spPr/>
        <p:txBody>
          <a:bodyPr/>
          <a:lstStyle/>
          <a:p>
            <a:r>
              <a:rPr lang="en-GB" smtClean="0">
                <a:cs typeface="Times" pitchFamily="1" charset="0"/>
              </a:rPr>
              <a:t>Example of an earned value chart</a:t>
            </a:r>
          </a:p>
        </p:txBody>
      </p:sp>
      <p:pic>
        <p:nvPicPr>
          <p:cNvPr id="47110" name="Picture 46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1143000" y="995363"/>
            <a:ext cx="7315200" cy="5329237"/>
          </a:xfr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3A0C54EB-D3B7-444C-A400-095DF33B2972}" type="slidenum">
              <a:rPr lang="en-US"/>
              <a:pPr>
                <a:defRPr/>
              </a:pPr>
              <a:t>5</a:t>
            </a:fld>
            <a:endParaRPr lang="en-US"/>
          </a:p>
        </p:txBody>
      </p:sp>
      <p:sp>
        <p:nvSpPr>
          <p:cNvPr id="6149" name="Rectangle 2"/>
          <p:cNvSpPr>
            <a:spLocks noGrp="1" noChangeArrowheads="1"/>
          </p:cNvSpPr>
          <p:nvPr>
            <p:ph type="title"/>
          </p:nvPr>
        </p:nvSpPr>
        <p:spPr/>
        <p:txBody>
          <a:bodyPr/>
          <a:lstStyle/>
          <a:p>
            <a:r>
              <a:rPr lang="en-US" smtClean="0">
                <a:cs typeface="Times" pitchFamily="1" charset="0"/>
              </a:rPr>
              <a:t>The opportunistic approach</a:t>
            </a:r>
            <a:endParaRPr lang="en-US" smtClean="0"/>
          </a:p>
        </p:txBody>
      </p:sp>
      <p:pic>
        <p:nvPicPr>
          <p:cNvPr id="6150"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2819400"/>
            <a:ext cx="5919788"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E734FA1-994C-4A5B-A8C7-A816A04A2F95}" type="slidenum">
              <a:rPr lang="en-US"/>
              <a:pPr>
                <a:defRPr/>
              </a:pPr>
              <a:t>50</a:t>
            </a:fld>
            <a:endParaRPr lang="en-US"/>
          </a:p>
        </p:txBody>
      </p:sp>
      <p:sp>
        <p:nvSpPr>
          <p:cNvPr id="48133" name="Rectangle 2"/>
          <p:cNvSpPr>
            <a:spLocks noGrp="1" noChangeArrowheads="1"/>
          </p:cNvSpPr>
          <p:nvPr>
            <p:ph type="title"/>
          </p:nvPr>
        </p:nvSpPr>
        <p:spPr/>
        <p:txBody>
          <a:bodyPr/>
          <a:lstStyle/>
          <a:p>
            <a:r>
              <a:rPr lang="en-GB" smtClean="0">
                <a:cs typeface="Times" pitchFamily="1" charset="0"/>
              </a:rPr>
              <a:t>11.6 Contents of a Project Plan</a:t>
            </a:r>
            <a:r>
              <a:rPr lang="en-US" smtClean="0">
                <a:cs typeface="Times" pitchFamily="1" charset="0"/>
              </a:rPr>
              <a:t> </a:t>
            </a:r>
          </a:p>
        </p:txBody>
      </p:sp>
      <p:sp>
        <p:nvSpPr>
          <p:cNvPr id="87043" name="Rectangle 3"/>
          <p:cNvSpPr>
            <a:spLocks noGrp="1" noChangeArrowheads="1"/>
          </p:cNvSpPr>
          <p:nvPr>
            <p:ph type="body" idx="1"/>
          </p:nvPr>
        </p:nvSpPr>
        <p:spPr/>
        <p:txBody>
          <a:bodyPr/>
          <a:lstStyle/>
          <a:p>
            <a:pPr marL="514350" indent="-514350">
              <a:buFontTx/>
              <a:buAutoNum type="alphaUcPeriod"/>
              <a:defRPr/>
            </a:pPr>
            <a:r>
              <a:rPr lang="en-GB" sz="2800" dirty="0" smtClean="0">
                <a:cs typeface="Times" pitchFamily="1" charset="0"/>
              </a:rPr>
              <a:t>Purpose  </a:t>
            </a:r>
            <a:r>
              <a:rPr lang="en-US" sz="2800" b="0" dirty="0" smtClean="0">
                <a:cs typeface="Times" pitchFamily="1" charset="0"/>
              </a:rPr>
              <a:t>-- Describe the problem to be solved (like Requirements Document).  Objectives of project.</a:t>
            </a:r>
            <a:endParaRPr lang="en-GB" sz="2800" b="0" dirty="0" smtClean="0">
              <a:cs typeface="Times" pitchFamily="1" charset="0"/>
            </a:endParaRPr>
          </a:p>
          <a:p>
            <a:pPr marL="457200" indent="-457200">
              <a:defRPr/>
            </a:pPr>
            <a:r>
              <a:rPr lang="en-GB" sz="2800" dirty="0" smtClean="0">
                <a:cs typeface="Times" pitchFamily="1" charset="0"/>
              </a:rPr>
              <a:t>B. Background information </a:t>
            </a:r>
            <a:r>
              <a:rPr lang="en-US" sz="2800" b="0" dirty="0" smtClean="0">
                <a:cs typeface="Times" pitchFamily="1" charset="0"/>
              </a:rPr>
              <a:t>-- Brief history of project.  Describe stakeholders.  References to documents produced so far.</a:t>
            </a:r>
            <a:endParaRPr lang="en-GB" sz="2800" b="0" dirty="0" smtClean="0">
              <a:cs typeface="Times" pitchFamily="1" charset="0"/>
            </a:endParaRPr>
          </a:p>
          <a:p>
            <a:pPr marL="457200" indent="-457200">
              <a:defRPr/>
            </a:pPr>
            <a:r>
              <a:rPr lang="en-GB" sz="2800" dirty="0" smtClean="0">
                <a:cs typeface="Times" pitchFamily="1" charset="0"/>
              </a:rPr>
              <a:t>C. Processes to be used </a:t>
            </a:r>
            <a:r>
              <a:rPr lang="en-US" sz="2800" b="0" dirty="0" smtClean="0">
                <a:cs typeface="Times" pitchFamily="1" charset="0"/>
              </a:rPr>
              <a:t>-- Not necessary for CS 307.</a:t>
            </a:r>
            <a:endParaRPr lang="en-GB" sz="2800" b="0" dirty="0" smtClean="0">
              <a:cs typeface="Times" pitchFamily="1"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D5E293A3-EF33-4060-AA39-64F0E4376BBF}" type="slidenum">
              <a:rPr lang="en-US"/>
              <a:pPr>
                <a:defRPr/>
              </a:pPr>
              <a:t>51</a:t>
            </a:fld>
            <a:endParaRPr lang="en-US"/>
          </a:p>
        </p:txBody>
      </p:sp>
      <p:sp>
        <p:nvSpPr>
          <p:cNvPr id="49157" name="Rectangle 2"/>
          <p:cNvSpPr>
            <a:spLocks noGrp="1" noChangeArrowheads="1"/>
          </p:cNvSpPr>
          <p:nvPr>
            <p:ph type="title"/>
          </p:nvPr>
        </p:nvSpPr>
        <p:spPr/>
        <p:txBody>
          <a:bodyPr/>
          <a:lstStyle/>
          <a:p>
            <a:r>
              <a:rPr lang="en-GB" smtClean="0">
                <a:cs typeface="Times" pitchFamily="1" charset="0"/>
              </a:rPr>
              <a:t>11.6 Contents of a Project Plan</a:t>
            </a:r>
            <a:r>
              <a:rPr lang="en-US" smtClean="0">
                <a:cs typeface="Times" pitchFamily="1" charset="0"/>
              </a:rPr>
              <a:t> </a:t>
            </a:r>
          </a:p>
        </p:txBody>
      </p:sp>
      <p:sp>
        <p:nvSpPr>
          <p:cNvPr id="49158" name="Rectangle 3"/>
          <p:cNvSpPr>
            <a:spLocks noGrp="1" noChangeArrowheads="1"/>
          </p:cNvSpPr>
          <p:nvPr>
            <p:ph type="body" idx="1"/>
          </p:nvPr>
        </p:nvSpPr>
        <p:spPr/>
        <p:txBody>
          <a:bodyPr/>
          <a:lstStyle/>
          <a:p>
            <a:pPr marL="457200" indent="-457200"/>
            <a:r>
              <a:rPr lang="en-GB" sz="2800" dirty="0" smtClean="0">
                <a:cs typeface="Times" pitchFamily="1" charset="0"/>
              </a:rPr>
              <a:t>D. Subsystems and planned releases </a:t>
            </a:r>
            <a:r>
              <a:rPr lang="en-US" sz="2800" dirty="0" smtClean="0">
                <a:cs typeface="Times" pitchFamily="1" charset="0"/>
              </a:rPr>
              <a:t>--</a:t>
            </a:r>
            <a:r>
              <a:rPr lang="en-US" sz="2800" b="0" dirty="0" smtClean="0">
                <a:cs typeface="Times" pitchFamily="1" charset="0"/>
              </a:rPr>
              <a:t> Division of system into Iterations1-3.  What characterizes each Iteration?</a:t>
            </a:r>
            <a:endParaRPr lang="en-GB" sz="2800" b="0" dirty="0" smtClean="0">
              <a:cs typeface="Times" pitchFamily="1" charset="0"/>
            </a:endParaRPr>
          </a:p>
          <a:p>
            <a:pPr marL="457200" indent="-457200"/>
            <a:r>
              <a:rPr lang="en-GB" sz="2800" dirty="0" smtClean="0">
                <a:cs typeface="Times" pitchFamily="1" charset="0"/>
              </a:rPr>
              <a:t>E. Risks and challenges </a:t>
            </a:r>
            <a:r>
              <a:rPr lang="en-US" sz="2800" b="0" dirty="0" smtClean="0">
                <a:cs typeface="Times" pitchFamily="1" charset="0"/>
              </a:rPr>
              <a:t>-- Risks and difficulties expected to be most critical to this project.  Indicate how these will be monitored and resolved.</a:t>
            </a:r>
            <a:endParaRPr lang="en-GB" sz="2800" b="0" dirty="0" smtClean="0">
              <a:cs typeface="Times" pitchFamily="1" charset="0"/>
            </a:endParaRPr>
          </a:p>
          <a:p>
            <a:pPr marL="457200" indent="-457200"/>
            <a:r>
              <a:rPr lang="en-GB" sz="2800" dirty="0" smtClean="0">
                <a:cs typeface="Times" pitchFamily="1" charset="0"/>
              </a:rPr>
              <a:t>F. Tasks </a:t>
            </a:r>
            <a:r>
              <a:rPr lang="en-GB" sz="2800" b="0" dirty="0" smtClean="0">
                <a:cs typeface="Times" pitchFamily="1" charset="0"/>
              </a:rPr>
              <a:t>-- </a:t>
            </a:r>
            <a:r>
              <a:rPr lang="en-US" sz="2800" b="0" dirty="0" smtClean="0">
                <a:cs typeface="Times" pitchFamily="1" charset="0"/>
              </a:rPr>
              <a:t>List of tasks to be completed for each Iteration.</a:t>
            </a:r>
            <a:endParaRPr lang="en-GB" sz="2800" b="0" dirty="0" smtClean="0">
              <a:cs typeface="Times" pitchFamily="1"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4F4A0971-F85E-44AF-A499-D6BAAAA87FC2}" type="slidenum">
              <a:rPr lang="en-US"/>
              <a:pPr>
                <a:defRPr/>
              </a:pPr>
              <a:t>52</a:t>
            </a:fld>
            <a:endParaRPr lang="en-US"/>
          </a:p>
        </p:txBody>
      </p:sp>
      <p:sp>
        <p:nvSpPr>
          <p:cNvPr id="50181" name="Rectangle 2"/>
          <p:cNvSpPr>
            <a:spLocks noGrp="1" noChangeArrowheads="1"/>
          </p:cNvSpPr>
          <p:nvPr>
            <p:ph type="title"/>
          </p:nvPr>
        </p:nvSpPr>
        <p:spPr/>
        <p:txBody>
          <a:bodyPr/>
          <a:lstStyle/>
          <a:p>
            <a:r>
              <a:rPr lang="en-GB" smtClean="0">
                <a:cs typeface="Times" pitchFamily="1" charset="0"/>
              </a:rPr>
              <a:t>11.6 Contents of a Project Plan</a:t>
            </a:r>
            <a:r>
              <a:rPr lang="en-US" smtClean="0">
                <a:cs typeface="Times" pitchFamily="1" charset="0"/>
              </a:rPr>
              <a:t> </a:t>
            </a:r>
          </a:p>
        </p:txBody>
      </p:sp>
      <p:sp>
        <p:nvSpPr>
          <p:cNvPr id="50182" name="Rectangle 3"/>
          <p:cNvSpPr>
            <a:spLocks noGrp="1" noChangeArrowheads="1"/>
          </p:cNvSpPr>
          <p:nvPr>
            <p:ph type="body" idx="1"/>
          </p:nvPr>
        </p:nvSpPr>
        <p:spPr/>
        <p:txBody>
          <a:bodyPr/>
          <a:lstStyle/>
          <a:p>
            <a:pPr marL="457200" indent="-457200"/>
            <a:r>
              <a:rPr lang="en-GB" sz="2800" dirty="0" smtClean="0">
                <a:cs typeface="Times" pitchFamily="1" charset="0"/>
              </a:rPr>
              <a:t>G. Cost estimates </a:t>
            </a:r>
            <a:r>
              <a:rPr lang="en-US" sz="2800" b="0" dirty="0" smtClean="0">
                <a:cs typeface="Times" pitchFamily="1" charset="0"/>
              </a:rPr>
              <a:t>-- Cost estimates for each Iteration in hours.  Include pessimistic and optimistic estimates.</a:t>
            </a:r>
            <a:endParaRPr lang="en-GB" sz="2800" b="0" dirty="0" smtClean="0">
              <a:cs typeface="Times" pitchFamily="1" charset="0"/>
            </a:endParaRPr>
          </a:p>
          <a:p>
            <a:pPr marL="457200" indent="-457200"/>
            <a:r>
              <a:rPr lang="en-GB" sz="2800" dirty="0" smtClean="0">
                <a:cs typeface="Times" pitchFamily="1" charset="0"/>
              </a:rPr>
              <a:t>H. Team </a:t>
            </a:r>
            <a:r>
              <a:rPr lang="en-US" sz="2800" b="0" dirty="0" smtClean="0">
                <a:cs typeface="Times" pitchFamily="1" charset="0"/>
              </a:rPr>
              <a:t>-- Describe team structure for implementation.  Responsibilities of each team member.</a:t>
            </a:r>
            <a:endParaRPr lang="en-GB" sz="2800" b="0" dirty="0" smtClean="0">
              <a:cs typeface="Times" pitchFamily="1" charset="0"/>
            </a:endParaRPr>
          </a:p>
          <a:p>
            <a:pPr marL="457200" indent="-457200"/>
            <a:r>
              <a:rPr lang="en-GB" sz="2800" dirty="0" smtClean="0">
                <a:cs typeface="Times" pitchFamily="1" charset="0"/>
              </a:rPr>
              <a:t>I. Schedule and milestones </a:t>
            </a:r>
            <a:r>
              <a:rPr lang="en-US" sz="2800" b="0" dirty="0" smtClean="0">
                <a:cs typeface="Times" pitchFamily="1" charset="0"/>
              </a:rPr>
              <a:t>-- Not necessary for CS 307.</a:t>
            </a:r>
            <a:endParaRPr lang="en-GB" sz="2800" b="0" dirty="0" smtClean="0">
              <a:cs typeface="Times" pitchFamily="1"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07A8BFF9-1BC0-4EED-A9EB-74BFB25CECC6}" type="slidenum">
              <a:rPr lang="en-US"/>
              <a:pPr>
                <a:defRPr/>
              </a:pPr>
              <a:t>53</a:t>
            </a:fld>
            <a:endParaRPr lang="en-US"/>
          </a:p>
        </p:txBody>
      </p:sp>
      <p:sp>
        <p:nvSpPr>
          <p:cNvPr id="51205" name="Rectangle 2"/>
          <p:cNvSpPr>
            <a:spLocks noGrp="1" noChangeArrowheads="1"/>
          </p:cNvSpPr>
          <p:nvPr>
            <p:ph type="title"/>
          </p:nvPr>
        </p:nvSpPr>
        <p:spPr/>
        <p:txBody>
          <a:bodyPr/>
          <a:lstStyle/>
          <a:p>
            <a:r>
              <a:rPr lang="en-GB" smtClean="0">
                <a:cs typeface="Times" pitchFamily="1" charset="0"/>
              </a:rPr>
              <a:t>11.7 Difficulties and Risks in Project Management</a:t>
            </a:r>
          </a:p>
        </p:txBody>
      </p:sp>
      <p:sp>
        <p:nvSpPr>
          <p:cNvPr id="51206" name="Rectangle 3"/>
          <p:cNvSpPr>
            <a:spLocks noGrp="1" noChangeArrowheads="1"/>
          </p:cNvSpPr>
          <p:nvPr>
            <p:ph type="body" idx="1"/>
          </p:nvPr>
        </p:nvSpPr>
        <p:spPr/>
        <p:txBody>
          <a:bodyPr/>
          <a:lstStyle/>
          <a:p>
            <a:pPr lvl="1">
              <a:lnSpc>
                <a:spcPct val="90000"/>
              </a:lnSpc>
            </a:pPr>
            <a:r>
              <a:rPr lang="en-GB" b="1" smtClean="0">
                <a:cs typeface="Times" pitchFamily="1" charset="0"/>
              </a:rPr>
              <a:t>Accurately estimating costs is a constant challenge</a:t>
            </a:r>
          </a:p>
          <a:p>
            <a:pPr lvl="2">
              <a:lnSpc>
                <a:spcPct val="90000"/>
              </a:lnSpc>
            </a:pPr>
            <a:r>
              <a:rPr lang="en-GB" i="1" smtClean="0">
                <a:cs typeface="Times" pitchFamily="1" charset="0"/>
              </a:rPr>
              <a:t>Follow the cost estimation guidelines.</a:t>
            </a:r>
            <a:r>
              <a:rPr lang="en-US" b="1" smtClean="0">
                <a:cs typeface="Times" pitchFamily="1" charset="0"/>
              </a:rPr>
              <a:t> </a:t>
            </a:r>
            <a:r>
              <a:rPr lang="en-GB" smtClean="0">
                <a:cs typeface="Times" pitchFamily="1" charset="0"/>
              </a:rPr>
              <a:t> </a:t>
            </a:r>
          </a:p>
          <a:p>
            <a:pPr lvl="1">
              <a:lnSpc>
                <a:spcPct val="90000"/>
              </a:lnSpc>
            </a:pPr>
            <a:r>
              <a:rPr lang="en-GB" b="1" smtClean="0">
                <a:cs typeface="Times" pitchFamily="1" charset="0"/>
              </a:rPr>
              <a:t>It is very difficult to measure progress and meet deadlines</a:t>
            </a:r>
            <a:r>
              <a:rPr lang="en-US" smtClean="0">
                <a:cs typeface="Times" pitchFamily="1" charset="0"/>
              </a:rPr>
              <a:t> </a:t>
            </a:r>
            <a:endParaRPr lang="en-US" i="1" smtClean="0">
              <a:cs typeface="Times" pitchFamily="1" charset="0"/>
            </a:endParaRPr>
          </a:p>
          <a:p>
            <a:pPr lvl="2">
              <a:lnSpc>
                <a:spcPct val="90000"/>
              </a:lnSpc>
            </a:pPr>
            <a:r>
              <a:rPr lang="en-GB" i="1" smtClean="0">
                <a:cs typeface="Times" pitchFamily="1" charset="0"/>
              </a:rPr>
              <a:t>Improve your cost estimation skills so as to account for the kinds of problems that may occur. </a:t>
            </a:r>
          </a:p>
          <a:p>
            <a:pPr lvl="2">
              <a:lnSpc>
                <a:spcPct val="90000"/>
              </a:lnSpc>
            </a:pPr>
            <a:r>
              <a:rPr lang="en-GB" i="1" smtClean="0">
                <a:cs typeface="Times" pitchFamily="1" charset="0"/>
              </a:rPr>
              <a:t>Develop a closer relationship with other members of the team. </a:t>
            </a:r>
          </a:p>
          <a:p>
            <a:pPr lvl="2">
              <a:lnSpc>
                <a:spcPct val="90000"/>
              </a:lnSpc>
            </a:pPr>
            <a:r>
              <a:rPr lang="en-GB" i="1" smtClean="0">
                <a:cs typeface="Times" pitchFamily="1" charset="0"/>
              </a:rPr>
              <a:t>Be realistic in initial requirements gathering, and follow an iterative approach. </a:t>
            </a:r>
          </a:p>
          <a:p>
            <a:pPr lvl="2">
              <a:lnSpc>
                <a:spcPct val="90000"/>
              </a:lnSpc>
            </a:pPr>
            <a:r>
              <a:rPr lang="en-GB" i="1" smtClean="0">
                <a:cs typeface="Times" pitchFamily="1" charset="0"/>
              </a:rPr>
              <a:t>Use earned value charts to monitor progress.</a:t>
            </a:r>
            <a:r>
              <a:rPr lang="en-US" smtClean="0">
                <a:cs typeface="Times" pitchFamily="1" charset="0"/>
              </a:rPr>
              <a:t> </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9512751C-3B54-4D76-B492-C12E9537F837}" type="slidenum">
              <a:rPr lang="en-US"/>
              <a:pPr>
                <a:defRPr/>
              </a:pPr>
              <a:t>54</a:t>
            </a:fld>
            <a:endParaRPr lang="en-US"/>
          </a:p>
        </p:txBody>
      </p:sp>
      <p:sp>
        <p:nvSpPr>
          <p:cNvPr id="52229" name="Rectangle 2"/>
          <p:cNvSpPr>
            <a:spLocks noGrp="1" noChangeArrowheads="1"/>
          </p:cNvSpPr>
          <p:nvPr>
            <p:ph type="title"/>
          </p:nvPr>
        </p:nvSpPr>
        <p:spPr/>
        <p:txBody>
          <a:bodyPr/>
          <a:lstStyle/>
          <a:p>
            <a:r>
              <a:rPr lang="en-GB" smtClean="0">
                <a:cs typeface="Times" pitchFamily="1" charset="0"/>
              </a:rPr>
              <a:t>Difficulties and Risks in Project Management</a:t>
            </a:r>
          </a:p>
        </p:txBody>
      </p:sp>
      <p:sp>
        <p:nvSpPr>
          <p:cNvPr id="52230" name="Rectangle 3"/>
          <p:cNvSpPr>
            <a:spLocks noGrp="1" noChangeArrowheads="1"/>
          </p:cNvSpPr>
          <p:nvPr>
            <p:ph type="body" idx="1"/>
          </p:nvPr>
        </p:nvSpPr>
        <p:spPr>
          <a:xfrm>
            <a:off x="1066800" y="1371600"/>
            <a:ext cx="7848600" cy="4800600"/>
          </a:xfrm>
        </p:spPr>
        <p:txBody>
          <a:bodyPr/>
          <a:lstStyle/>
          <a:p>
            <a:pPr lvl="1"/>
            <a:r>
              <a:rPr lang="en-GB" b="1" smtClean="0">
                <a:cs typeface="Times" pitchFamily="1" charset="0"/>
              </a:rPr>
              <a:t>It is difficult to deal with lack of human resources or technology needed to successfully run a project</a:t>
            </a:r>
            <a:r>
              <a:rPr lang="en-US" smtClean="0">
                <a:cs typeface="Times" pitchFamily="1" charset="0"/>
              </a:rPr>
              <a:t> </a:t>
            </a:r>
          </a:p>
          <a:p>
            <a:pPr lvl="2"/>
            <a:r>
              <a:rPr lang="en-GB" i="1" smtClean="0">
                <a:cs typeface="Times" pitchFamily="1" charset="0"/>
              </a:rPr>
              <a:t>When determining the requirements and the project plan, take into consideration the resources available. </a:t>
            </a:r>
          </a:p>
          <a:p>
            <a:pPr lvl="2"/>
            <a:r>
              <a:rPr lang="en-GB" i="1" smtClean="0">
                <a:cs typeface="Times" pitchFamily="1" charset="0"/>
              </a:rPr>
              <a:t>If you cannot find skilled people or suitable technology then you must limit the scope of your project.</a:t>
            </a:r>
            <a:r>
              <a:rPr lang="en-US" smtClean="0">
                <a:cs typeface="Times" pitchFamily="1" charset="0"/>
              </a:rPr>
              <a:t> </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B0118203-2E9B-48AE-A6A8-24BFC45B3A18}" type="slidenum">
              <a:rPr lang="en-US"/>
              <a:pPr>
                <a:defRPr/>
              </a:pPr>
              <a:t>55</a:t>
            </a:fld>
            <a:endParaRPr lang="en-US"/>
          </a:p>
        </p:txBody>
      </p:sp>
      <p:sp>
        <p:nvSpPr>
          <p:cNvPr id="53253" name="Rectangle 2"/>
          <p:cNvSpPr>
            <a:spLocks noGrp="1" noChangeArrowheads="1"/>
          </p:cNvSpPr>
          <p:nvPr>
            <p:ph type="title"/>
          </p:nvPr>
        </p:nvSpPr>
        <p:spPr/>
        <p:txBody>
          <a:bodyPr/>
          <a:lstStyle/>
          <a:p>
            <a:r>
              <a:rPr lang="en-GB" smtClean="0">
                <a:cs typeface="Times" pitchFamily="1" charset="0"/>
              </a:rPr>
              <a:t>Difficulties and Risks in Project Management</a:t>
            </a:r>
            <a:endParaRPr lang="en-US" smtClean="0">
              <a:cs typeface="Times" pitchFamily="1" charset="0"/>
            </a:endParaRPr>
          </a:p>
        </p:txBody>
      </p:sp>
      <p:sp>
        <p:nvSpPr>
          <p:cNvPr id="53254" name="Rectangle 3"/>
          <p:cNvSpPr>
            <a:spLocks noGrp="1" noChangeArrowheads="1"/>
          </p:cNvSpPr>
          <p:nvPr>
            <p:ph type="body" idx="1"/>
          </p:nvPr>
        </p:nvSpPr>
        <p:spPr/>
        <p:txBody>
          <a:bodyPr/>
          <a:lstStyle/>
          <a:p>
            <a:pPr lvl="1"/>
            <a:r>
              <a:rPr lang="en-GB" b="1" smtClean="0">
                <a:cs typeface="Times" pitchFamily="1" charset="0"/>
              </a:rPr>
              <a:t>Communicating effectively in a large project is hard</a:t>
            </a:r>
            <a:r>
              <a:rPr lang="en-US" smtClean="0">
                <a:cs typeface="Times" pitchFamily="1" charset="0"/>
              </a:rPr>
              <a:t> </a:t>
            </a:r>
            <a:endParaRPr lang="en-GB" i="1" smtClean="0">
              <a:cs typeface="Times" pitchFamily="1" charset="0"/>
            </a:endParaRPr>
          </a:p>
          <a:p>
            <a:pPr lvl="2"/>
            <a:r>
              <a:rPr lang="en-GB" i="1" smtClean="0">
                <a:cs typeface="Times" pitchFamily="1" charset="0"/>
              </a:rPr>
              <a:t>Take courses in communication, both written and oral. </a:t>
            </a:r>
          </a:p>
          <a:p>
            <a:pPr lvl="2"/>
            <a:r>
              <a:rPr lang="en-GB" i="1" smtClean="0">
                <a:cs typeface="Times" pitchFamily="1" charset="0"/>
              </a:rPr>
              <a:t>Learn how to run effective meetings. </a:t>
            </a:r>
          </a:p>
          <a:p>
            <a:pPr lvl="2"/>
            <a:r>
              <a:rPr lang="en-GB" i="1" smtClean="0">
                <a:cs typeface="Times" pitchFamily="1" charset="0"/>
              </a:rPr>
              <a:t>Review what information everybody should have, and make sure they have it. </a:t>
            </a:r>
          </a:p>
          <a:p>
            <a:pPr lvl="2"/>
            <a:r>
              <a:rPr lang="en-GB" i="1" smtClean="0">
                <a:cs typeface="Times" pitchFamily="1" charset="0"/>
              </a:rPr>
              <a:t>Make sure that project information is readily available.</a:t>
            </a:r>
          </a:p>
          <a:p>
            <a:pPr lvl="2"/>
            <a:r>
              <a:rPr lang="en-GB" i="1" smtClean="0">
                <a:cs typeface="Times" pitchFamily="1" charset="0"/>
              </a:rPr>
              <a:t>Use ‘groupware’ technology to help people exchange the information they need to know</a:t>
            </a:r>
            <a:r>
              <a:rPr lang="en-US" smtClean="0">
                <a:cs typeface="Times" pitchFamily="1" charset="0"/>
              </a:rPr>
              <a:t> </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F256A6A-ADD0-4895-90F0-0E7610E1BB36}" type="slidenum">
              <a:rPr lang="en-US"/>
              <a:pPr>
                <a:defRPr/>
              </a:pPr>
              <a:t>56</a:t>
            </a:fld>
            <a:endParaRPr lang="en-US"/>
          </a:p>
        </p:txBody>
      </p:sp>
      <p:sp>
        <p:nvSpPr>
          <p:cNvPr id="54277" name="Rectangle 2"/>
          <p:cNvSpPr>
            <a:spLocks noGrp="1" noChangeArrowheads="1"/>
          </p:cNvSpPr>
          <p:nvPr>
            <p:ph type="title"/>
          </p:nvPr>
        </p:nvSpPr>
        <p:spPr/>
        <p:txBody>
          <a:bodyPr/>
          <a:lstStyle/>
          <a:p>
            <a:r>
              <a:rPr lang="en-GB" smtClean="0">
                <a:cs typeface="Times" pitchFamily="1" charset="0"/>
              </a:rPr>
              <a:t>Difficulties and Risks in Project Management</a:t>
            </a:r>
            <a:endParaRPr lang="en-US" smtClean="0">
              <a:cs typeface="Times" pitchFamily="1" charset="0"/>
            </a:endParaRPr>
          </a:p>
        </p:txBody>
      </p:sp>
      <p:sp>
        <p:nvSpPr>
          <p:cNvPr id="54278" name="Rectangle 3"/>
          <p:cNvSpPr>
            <a:spLocks noGrp="1" noChangeArrowheads="1"/>
          </p:cNvSpPr>
          <p:nvPr>
            <p:ph type="body" idx="1"/>
          </p:nvPr>
        </p:nvSpPr>
        <p:spPr/>
        <p:txBody>
          <a:bodyPr/>
          <a:lstStyle/>
          <a:p>
            <a:pPr lvl="1"/>
            <a:r>
              <a:rPr lang="en-GB" b="1" dirty="0" smtClean="0">
                <a:cs typeface="Times" pitchFamily="1" charset="0"/>
              </a:rPr>
              <a:t>It is hard to obtain agreement and commitment from others</a:t>
            </a:r>
            <a:r>
              <a:rPr lang="en-US" dirty="0" smtClean="0">
                <a:cs typeface="Times" pitchFamily="1" charset="0"/>
              </a:rPr>
              <a:t> </a:t>
            </a:r>
            <a:endParaRPr lang="en-GB" i="1" dirty="0" smtClean="0">
              <a:cs typeface="Times" pitchFamily="1" charset="0"/>
            </a:endParaRPr>
          </a:p>
          <a:p>
            <a:pPr lvl="2"/>
            <a:r>
              <a:rPr lang="en-GB" i="1" dirty="0" smtClean="0">
                <a:cs typeface="Times" pitchFamily="1" charset="0"/>
              </a:rPr>
              <a:t>Take courses in negotiating skills and leadership. </a:t>
            </a:r>
          </a:p>
          <a:p>
            <a:pPr lvl="2"/>
            <a:r>
              <a:rPr lang="en-GB" i="1" dirty="0" smtClean="0">
                <a:cs typeface="Times" pitchFamily="1" charset="0"/>
              </a:rPr>
              <a:t>Ensure that everybody understands </a:t>
            </a:r>
          </a:p>
          <a:p>
            <a:pPr lvl="3"/>
            <a:r>
              <a:rPr lang="en-GB" i="1" dirty="0" smtClean="0">
                <a:cs typeface="Times" pitchFamily="1" charset="0"/>
              </a:rPr>
              <a:t>The position of everybody else. </a:t>
            </a:r>
          </a:p>
          <a:p>
            <a:pPr lvl="3"/>
            <a:r>
              <a:rPr lang="en-GB" i="1" dirty="0" smtClean="0">
                <a:cs typeface="Times" pitchFamily="1" charset="0"/>
              </a:rPr>
              <a:t>The costs and benefits of each alternative.</a:t>
            </a:r>
          </a:p>
          <a:p>
            <a:pPr lvl="3"/>
            <a:r>
              <a:rPr lang="en-GB" i="1" dirty="0" smtClean="0">
                <a:cs typeface="Times" pitchFamily="1" charset="0"/>
              </a:rPr>
              <a:t>The rationale behind any compromises. </a:t>
            </a:r>
          </a:p>
          <a:p>
            <a:pPr lvl="2"/>
            <a:r>
              <a:rPr lang="en-GB" i="1" dirty="0" smtClean="0">
                <a:cs typeface="Times" pitchFamily="1" charset="0"/>
              </a:rPr>
              <a:t>Ensure that everybody’s proposed responsibility is clearly expressed. </a:t>
            </a:r>
          </a:p>
          <a:p>
            <a:pPr lvl="2"/>
            <a:r>
              <a:rPr lang="en-GB" i="1" dirty="0" smtClean="0">
                <a:cs typeface="Times" pitchFamily="1" charset="0"/>
              </a:rPr>
              <a:t>Listen to everybody’s opinion, but take assertive action, when needed, to ensure progress occurs.</a:t>
            </a:r>
            <a:r>
              <a:rPr lang="en-US" dirty="0" smtClean="0">
                <a:cs typeface="Times" pitchFamily="1" charset="0"/>
              </a:rPr>
              <a: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7012943-C5CB-42DC-ABF1-0CB8D6F588F8}" type="slidenum">
              <a:rPr lang="en-US"/>
              <a:pPr>
                <a:defRPr/>
              </a:pPr>
              <a:t>6</a:t>
            </a:fld>
            <a:endParaRPr lang="en-US"/>
          </a:p>
        </p:txBody>
      </p:sp>
      <p:sp>
        <p:nvSpPr>
          <p:cNvPr id="7173" name="Rectangle 2"/>
          <p:cNvSpPr>
            <a:spLocks noGrp="1" noChangeArrowheads="1"/>
          </p:cNvSpPr>
          <p:nvPr>
            <p:ph type="title"/>
          </p:nvPr>
        </p:nvSpPr>
        <p:spPr/>
        <p:txBody>
          <a:bodyPr/>
          <a:lstStyle/>
          <a:p>
            <a:r>
              <a:rPr lang="en-US" smtClean="0">
                <a:cs typeface="Times" pitchFamily="1" charset="0"/>
              </a:rPr>
              <a:t>The opportunistic approach</a:t>
            </a:r>
          </a:p>
        </p:txBody>
      </p:sp>
      <p:sp>
        <p:nvSpPr>
          <p:cNvPr id="7174" name="Rectangle 3"/>
          <p:cNvSpPr>
            <a:spLocks noGrp="1" noChangeArrowheads="1"/>
          </p:cNvSpPr>
          <p:nvPr>
            <p:ph type="body" idx="1"/>
          </p:nvPr>
        </p:nvSpPr>
        <p:spPr/>
        <p:txBody>
          <a:bodyPr/>
          <a:lstStyle/>
          <a:p>
            <a:pPr marL="0" indent="0">
              <a:lnSpc>
                <a:spcPct val="90000"/>
              </a:lnSpc>
            </a:pPr>
            <a:r>
              <a:rPr lang="en-US" smtClean="0">
                <a:cs typeface="Times" pitchFamily="1" charset="0"/>
              </a:rPr>
              <a:t>… is what occurs when an organization does not follow  good engineering practices.</a:t>
            </a:r>
          </a:p>
          <a:p>
            <a:pPr lvl="1">
              <a:lnSpc>
                <a:spcPct val="90000"/>
              </a:lnSpc>
            </a:pPr>
            <a:r>
              <a:rPr lang="en-GB" smtClean="0">
                <a:cs typeface="Times" pitchFamily="1" charset="0"/>
              </a:rPr>
              <a:t>It does not acknowledge the importance of working out the requirements and the design before implementing a system.</a:t>
            </a:r>
            <a:r>
              <a:rPr lang="en-US" smtClean="0">
                <a:cs typeface="Times" pitchFamily="1" charset="0"/>
              </a:rPr>
              <a:t> </a:t>
            </a:r>
          </a:p>
          <a:p>
            <a:pPr lvl="1">
              <a:lnSpc>
                <a:spcPct val="90000"/>
              </a:lnSpc>
            </a:pPr>
            <a:r>
              <a:rPr lang="en-GB" smtClean="0">
                <a:cs typeface="Times" pitchFamily="1" charset="0"/>
              </a:rPr>
              <a:t>The design of software deteriorates faster if it is not well designed.</a:t>
            </a:r>
            <a:r>
              <a:rPr lang="en-US" smtClean="0">
                <a:cs typeface="Times" pitchFamily="1" charset="0"/>
              </a:rPr>
              <a:t> </a:t>
            </a:r>
          </a:p>
          <a:p>
            <a:pPr lvl="1">
              <a:lnSpc>
                <a:spcPct val="90000"/>
              </a:lnSpc>
            </a:pPr>
            <a:r>
              <a:rPr lang="en-GB" smtClean="0">
                <a:cs typeface="Times" pitchFamily="1" charset="0"/>
              </a:rPr>
              <a:t>Since there are no plans, there is nothing to aim towards.</a:t>
            </a:r>
            <a:r>
              <a:rPr lang="en-US" smtClean="0">
                <a:cs typeface="Times" pitchFamily="1" charset="0"/>
              </a:rPr>
              <a:t> </a:t>
            </a:r>
          </a:p>
          <a:p>
            <a:pPr lvl="1">
              <a:lnSpc>
                <a:spcPct val="90000"/>
              </a:lnSpc>
            </a:pPr>
            <a:r>
              <a:rPr lang="en-GB" smtClean="0">
                <a:cs typeface="Times" pitchFamily="1" charset="0"/>
              </a:rPr>
              <a:t>There is no explicit recognition of the need for systematic testing and other forms of quality assurance.</a:t>
            </a:r>
            <a:r>
              <a:rPr lang="en-US" smtClean="0">
                <a:cs typeface="Times" pitchFamily="1" charset="0"/>
              </a:rPr>
              <a:t> </a:t>
            </a:r>
          </a:p>
          <a:p>
            <a:pPr lvl="1">
              <a:lnSpc>
                <a:spcPct val="90000"/>
              </a:lnSpc>
            </a:pPr>
            <a:r>
              <a:rPr lang="en-GB" smtClean="0">
                <a:cs typeface="Times" pitchFamily="1" charset="0"/>
              </a:rPr>
              <a:t>The above problems make the cost of developing and maintaining software very high.</a:t>
            </a:r>
            <a:r>
              <a:rPr lang="en-US" smtClean="0">
                <a:cs typeface="Times" pitchFamily="1" charset="0"/>
              </a:rPr>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1FC5F803-A27A-4E9C-B919-B8FBB571C22C}" type="slidenum">
              <a:rPr lang="en-US"/>
              <a:pPr>
                <a:defRPr/>
              </a:pPr>
              <a:t>7</a:t>
            </a:fld>
            <a:endParaRPr lang="en-US"/>
          </a:p>
        </p:txBody>
      </p:sp>
      <p:sp>
        <p:nvSpPr>
          <p:cNvPr id="8197" name="Rectangle 2"/>
          <p:cNvSpPr>
            <a:spLocks noGrp="1" noChangeArrowheads="1"/>
          </p:cNvSpPr>
          <p:nvPr>
            <p:ph type="title"/>
          </p:nvPr>
        </p:nvSpPr>
        <p:spPr/>
        <p:txBody>
          <a:bodyPr/>
          <a:lstStyle/>
          <a:p>
            <a:r>
              <a:rPr lang="en-US" dirty="0" smtClean="0">
                <a:cs typeface="Times" pitchFamily="1" charset="0"/>
              </a:rPr>
              <a:t>The waterfall model</a:t>
            </a:r>
          </a:p>
        </p:txBody>
      </p:sp>
      <p:pic>
        <p:nvPicPr>
          <p:cNvPr id="8198" name="Picture 9"/>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2209800" y="1066800"/>
            <a:ext cx="4864100" cy="5105400"/>
          </a:xfr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D1152082-1420-4561-B7CF-5092542A1397}" type="slidenum">
              <a:rPr lang="en-US"/>
              <a:pPr>
                <a:defRPr/>
              </a:pPr>
              <a:t>8</a:t>
            </a:fld>
            <a:endParaRPr lang="en-US"/>
          </a:p>
        </p:txBody>
      </p:sp>
      <p:sp>
        <p:nvSpPr>
          <p:cNvPr id="9221" name="Rectangle 2"/>
          <p:cNvSpPr>
            <a:spLocks noGrp="1" noChangeArrowheads="1"/>
          </p:cNvSpPr>
          <p:nvPr>
            <p:ph type="title"/>
          </p:nvPr>
        </p:nvSpPr>
        <p:spPr/>
        <p:txBody>
          <a:bodyPr/>
          <a:lstStyle/>
          <a:p>
            <a:r>
              <a:rPr lang="en-US" smtClean="0">
                <a:cs typeface="Times" pitchFamily="1" charset="0"/>
              </a:rPr>
              <a:t>The waterfall model</a:t>
            </a:r>
          </a:p>
        </p:txBody>
      </p:sp>
      <p:sp>
        <p:nvSpPr>
          <p:cNvPr id="9222" name="Rectangle 4"/>
          <p:cNvSpPr>
            <a:spLocks noGrp="1" noChangeArrowheads="1"/>
          </p:cNvSpPr>
          <p:nvPr>
            <p:ph type="body" idx="1"/>
          </p:nvPr>
        </p:nvSpPr>
        <p:spPr>
          <a:xfrm>
            <a:off x="1066800" y="1371600"/>
            <a:ext cx="7848600" cy="4800600"/>
          </a:xfrm>
        </p:spPr>
        <p:txBody>
          <a:bodyPr/>
          <a:lstStyle/>
          <a:p>
            <a:pPr marL="0" indent="0"/>
            <a:r>
              <a:rPr lang="en-GB" dirty="0" smtClean="0">
                <a:cs typeface="Times" pitchFamily="1" charset="0"/>
              </a:rPr>
              <a:t>The classic way of looking at software engineering that accounts for the importance of requirements, design and quality assurance.</a:t>
            </a:r>
          </a:p>
          <a:p>
            <a:pPr lvl="1"/>
            <a:r>
              <a:rPr lang="en-GB" dirty="0" smtClean="0">
                <a:cs typeface="Times" pitchFamily="1" charset="0"/>
              </a:rPr>
              <a:t>The model suggests that software engineers should work in a series of stages. </a:t>
            </a:r>
          </a:p>
          <a:p>
            <a:pPr lvl="1"/>
            <a:r>
              <a:rPr lang="en-GB" dirty="0" smtClean="0">
                <a:cs typeface="Times" pitchFamily="1" charset="0"/>
              </a:rPr>
              <a:t>Before completing each stage, they should perform quality assurance (verification and validation). </a:t>
            </a:r>
          </a:p>
          <a:p>
            <a:pPr lvl="1"/>
            <a:r>
              <a:rPr lang="en-GB" dirty="0" smtClean="0">
                <a:cs typeface="Times" pitchFamily="1" charset="0"/>
              </a:rPr>
              <a:t>The waterfall model discourages going back to earlier stages.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Lethbridge/Laganière 2005</a:t>
            </a:r>
          </a:p>
        </p:txBody>
      </p:sp>
      <p:sp>
        <p:nvSpPr>
          <p:cNvPr id="5" name="Footer Placeholder 4"/>
          <p:cNvSpPr>
            <a:spLocks noGrp="1"/>
          </p:cNvSpPr>
          <p:nvPr>
            <p:ph type="ftr" sz="quarter" idx="11"/>
          </p:nvPr>
        </p:nvSpPr>
        <p:spPr/>
        <p:txBody>
          <a:bodyPr/>
          <a:lstStyle/>
          <a:p>
            <a:pPr>
              <a:defRPr/>
            </a:pPr>
            <a:r>
              <a:rPr lang="en-US"/>
              <a:t>Chapter 11: Managing the Software Process</a:t>
            </a:r>
          </a:p>
        </p:txBody>
      </p:sp>
      <p:sp>
        <p:nvSpPr>
          <p:cNvPr id="6" name="Slide Number Placeholder 5"/>
          <p:cNvSpPr>
            <a:spLocks noGrp="1"/>
          </p:cNvSpPr>
          <p:nvPr>
            <p:ph type="sldNum" sz="quarter" idx="12"/>
          </p:nvPr>
        </p:nvSpPr>
        <p:spPr/>
        <p:txBody>
          <a:bodyPr/>
          <a:lstStyle/>
          <a:p>
            <a:pPr>
              <a:defRPr/>
            </a:pPr>
            <a:fld id="{4F65DED3-01ED-4BA6-80E3-65B947BFCF8F}" type="slidenum">
              <a:rPr lang="en-US"/>
              <a:pPr>
                <a:defRPr/>
              </a:pPr>
              <a:t>9</a:t>
            </a:fld>
            <a:endParaRPr lang="en-US"/>
          </a:p>
        </p:txBody>
      </p:sp>
      <p:sp>
        <p:nvSpPr>
          <p:cNvPr id="10245" name="Rectangle 2"/>
          <p:cNvSpPr>
            <a:spLocks noGrp="1" noChangeArrowheads="1"/>
          </p:cNvSpPr>
          <p:nvPr>
            <p:ph type="title"/>
          </p:nvPr>
        </p:nvSpPr>
        <p:spPr/>
        <p:txBody>
          <a:bodyPr/>
          <a:lstStyle/>
          <a:p>
            <a:r>
              <a:rPr lang="en-US" smtClean="0">
                <a:cs typeface="Times" pitchFamily="1" charset="0"/>
              </a:rPr>
              <a:t>Limitations of the waterfall model</a:t>
            </a:r>
          </a:p>
        </p:txBody>
      </p:sp>
      <p:sp>
        <p:nvSpPr>
          <p:cNvPr id="10246" name="Rectangle 3"/>
          <p:cNvSpPr>
            <a:spLocks noGrp="1" noChangeArrowheads="1"/>
          </p:cNvSpPr>
          <p:nvPr>
            <p:ph type="body" idx="1"/>
          </p:nvPr>
        </p:nvSpPr>
        <p:spPr/>
        <p:txBody>
          <a:bodyPr/>
          <a:lstStyle/>
          <a:p>
            <a:pPr lvl="1"/>
            <a:r>
              <a:rPr lang="en-GB" dirty="0" smtClean="0">
                <a:cs typeface="Times" pitchFamily="1" charset="0"/>
              </a:rPr>
              <a:t>The model implies that you should attempt to complete a given stage before moving on to the next stage</a:t>
            </a:r>
          </a:p>
          <a:p>
            <a:pPr lvl="2"/>
            <a:r>
              <a:rPr lang="en-GB" dirty="0" smtClean="0">
                <a:cs typeface="Times" pitchFamily="1" charset="0"/>
              </a:rPr>
              <a:t>Does not account for the fact that requirements constantly change. </a:t>
            </a:r>
          </a:p>
          <a:p>
            <a:pPr lvl="2"/>
            <a:r>
              <a:rPr lang="en-GB" dirty="0" smtClean="0">
                <a:cs typeface="Times" pitchFamily="1" charset="0"/>
              </a:rPr>
              <a:t>It also means that customers cannot use anything until the entire system is complete.</a:t>
            </a:r>
            <a:r>
              <a:rPr lang="en-US" dirty="0" smtClean="0">
                <a:cs typeface="Times" pitchFamily="1" charset="0"/>
              </a:rPr>
              <a:t> </a:t>
            </a:r>
          </a:p>
          <a:p>
            <a:pPr lvl="1"/>
            <a:r>
              <a:rPr lang="en-GB" dirty="0" smtClean="0">
                <a:cs typeface="Times" pitchFamily="1" charset="0"/>
              </a:rPr>
              <a:t>The model makes no allowances for prototyping.</a:t>
            </a:r>
          </a:p>
          <a:p>
            <a:pPr lvl="1"/>
            <a:r>
              <a:rPr lang="en-GB" dirty="0" smtClean="0">
                <a:cs typeface="Times" pitchFamily="1" charset="0"/>
              </a:rPr>
              <a:t>It implies that you can get the requirements right by simply collecting them early in the project history.</a:t>
            </a:r>
            <a:r>
              <a:rPr lang="en-US" dirty="0" smtClean="0">
                <a:cs typeface="Times" pitchFamily="1" charset="0"/>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losengMaster">
  <a:themeElements>
    <a:clrScheme name="Lloseng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losengMaster">
      <a:majorFont>
        <a:latin typeface="Arial"/>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loseng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losengMaste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losengMaste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loseng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loseng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loseng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loseng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C:\documents\prof\oo\livre\slides\LlosengMaster.pot</Template>
  <TotalTime>37778</TotalTime>
  <Words>3773</Words>
  <Application>Microsoft Office PowerPoint</Application>
  <PresentationFormat>On-screen Show (4:3)</PresentationFormat>
  <Paragraphs>514</Paragraphs>
  <Slides>56</Slides>
  <Notes>44</Notes>
  <HiddenSlides>15</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LlosengMaster</vt:lpstr>
      <vt:lpstr>PowerPoint Presentation</vt:lpstr>
      <vt:lpstr>11.1 What is Project Management? </vt:lpstr>
      <vt:lpstr> What is Project Management?</vt:lpstr>
      <vt:lpstr>11.2 Software Process Models </vt:lpstr>
      <vt:lpstr>The opportunistic approach</vt:lpstr>
      <vt:lpstr>The opportunistic approach</vt:lpstr>
      <vt:lpstr>The waterfall model</vt:lpstr>
      <vt:lpstr>The waterfall model</vt:lpstr>
      <vt:lpstr>Limitations of the waterfall model</vt:lpstr>
      <vt:lpstr>PowerPoint Presentation</vt:lpstr>
      <vt:lpstr>PowerPoint Presentation</vt:lpstr>
      <vt:lpstr>The Agile Model </vt:lpstr>
      <vt:lpstr>Key Features of Agile Development </vt:lpstr>
      <vt:lpstr>Key Features of Agile Development </vt:lpstr>
      <vt:lpstr>Key Features of Agile Development </vt:lpstr>
      <vt:lpstr>Key Features of Agile Development </vt:lpstr>
      <vt:lpstr>Why should Agile be considered? </vt:lpstr>
      <vt:lpstr>Why should Agile be considered? </vt:lpstr>
      <vt:lpstr>Why should Agile be considered? </vt:lpstr>
      <vt:lpstr>Agile is difficult since... </vt:lpstr>
      <vt:lpstr>Agile is best suited for a project with... </vt:lpstr>
      <vt:lpstr>The Process of Agile Software Development </vt:lpstr>
      <vt:lpstr>Iteration Life Cycle Stages </vt:lpstr>
      <vt:lpstr>Reengineering</vt:lpstr>
      <vt:lpstr>11.3 Cost estimation</vt:lpstr>
      <vt:lpstr>Principles of effective cost estimation</vt:lpstr>
      <vt:lpstr>Principles of effective cost estimation</vt:lpstr>
      <vt:lpstr>Principles of effective cost estimation</vt:lpstr>
      <vt:lpstr>Algorithmic models</vt:lpstr>
      <vt:lpstr>Principles of effective cost estimation</vt:lpstr>
      <vt:lpstr>Principles of effective cost estimation</vt:lpstr>
      <vt:lpstr>Principles of effective cost estimation</vt:lpstr>
      <vt:lpstr>Scrum Poker</vt:lpstr>
      <vt:lpstr>Scrum Poker</vt:lpstr>
      <vt:lpstr>Principles of effective cost estimation</vt:lpstr>
      <vt:lpstr>11.4 Software Engineering Teams </vt:lpstr>
      <vt:lpstr>Software engineering teams</vt:lpstr>
      <vt:lpstr>Software engineering teams</vt:lpstr>
      <vt:lpstr>Software engineering teams</vt:lpstr>
      <vt:lpstr>Choosing an effective size for a team</vt:lpstr>
      <vt:lpstr>Skills needed on a team</vt:lpstr>
      <vt:lpstr>11.5 Project Scheduling and Tracking </vt:lpstr>
      <vt:lpstr>PERT charts</vt:lpstr>
      <vt:lpstr>Example of a PERT chart</vt:lpstr>
      <vt:lpstr>Gantt charts</vt:lpstr>
      <vt:lpstr>Example of a Gantt chart</vt:lpstr>
      <vt:lpstr>Earned value</vt:lpstr>
      <vt:lpstr>Earned value charts</vt:lpstr>
      <vt:lpstr>Example of an earned value chart</vt:lpstr>
      <vt:lpstr>11.6 Contents of a Project Plan </vt:lpstr>
      <vt:lpstr>11.6 Contents of a Project Plan </vt:lpstr>
      <vt:lpstr>11.6 Contents of a Project Plan </vt:lpstr>
      <vt:lpstr>11.7 Difficulties and Risks in Project Management</vt:lpstr>
      <vt:lpstr>Difficulties and Risks in Project Management</vt:lpstr>
      <vt:lpstr>Difficulties and Risks in Project Management</vt:lpstr>
      <vt:lpstr>Difficulties and Risks in Project Management</vt:lpstr>
    </vt:vector>
  </TitlesOfParts>
  <Company>SITE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Laganiere</dc:creator>
  <cp:lastModifiedBy>Buster Dunsmore</cp:lastModifiedBy>
  <cp:revision>119</cp:revision>
  <cp:lastPrinted>2012-08-19T22:13:46Z</cp:lastPrinted>
  <dcterms:created xsi:type="dcterms:W3CDTF">2001-07-30T14:50:21Z</dcterms:created>
  <dcterms:modified xsi:type="dcterms:W3CDTF">2013-10-08T00:55:24Z</dcterms:modified>
</cp:coreProperties>
</file>